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Garet Bold" charset="1" panose="00000000000000000000"/>
      <p:regular r:id="rId18"/>
    </p:embeddedFont>
    <p:embeddedFont>
      <p:font typeface="Bernoru" charset="1" panose="00000A00000000000000"/>
      <p:regular r:id="rId19"/>
    </p:embeddedFont>
    <p:embeddedFont>
      <p:font typeface="Garet" charset="1" panose="00000000000000000000"/>
      <p:regular r:id="rId20"/>
    </p:embeddedFont>
    <p:embeddedFont>
      <p:font typeface="Garet Ultra-Bold" charset="1" panose="00000000000000000000"/>
      <p:regular r:id="rId21"/>
    </p:embeddedFont>
    <p:embeddedFont>
      <p:font typeface="Arimo" charset="1" panose="020B0604020202020204"/>
      <p:regular r:id="rId22"/>
    </p:embeddedFont>
    <p:embeddedFont>
      <p:font typeface="Poppins Bold" charset="1" panose="00000800000000000000"/>
      <p:regular r:id="rId23"/>
    </p:embeddedFont>
    <p:embeddedFont>
      <p:font typeface="More Sugar"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sv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25.jpe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 Id="rId7" Target="../media/image30.jpe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6148"/>
        </a:solidFill>
      </p:bgPr>
    </p:bg>
    <p:spTree>
      <p:nvGrpSpPr>
        <p:cNvPr id="1" name=""/>
        <p:cNvGrpSpPr/>
        <p:nvPr/>
      </p:nvGrpSpPr>
      <p:grpSpPr>
        <a:xfrm>
          <a:off x="0" y="0"/>
          <a:ext cx="0" cy="0"/>
          <a:chOff x="0" y="0"/>
          <a:chExt cx="0" cy="0"/>
        </a:xfrm>
      </p:grpSpPr>
      <p:grpSp>
        <p:nvGrpSpPr>
          <p:cNvPr name="Group 2" id="2"/>
          <p:cNvGrpSpPr/>
          <p:nvPr/>
        </p:nvGrpSpPr>
        <p:grpSpPr>
          <a:xfrm rot="0">
            <a:off x="1202606" y="826549"/>
            <a:ext cx="15882788" cy="8431751"/>
            <a:chOff x="0" y="0"/>
            <a:chExt cx="5565902" cy="2954790"/>
          </a:xfrm>
        </p:grpSpPr>
        <p:sp>
          <p:nvSpPr>
            <p:cNvPr name="Freeform 3" id="3"/>
            <p:cNvSpPr/>
            <p:nvPr/>
          </p:nvSpPr>
          <p:spPr>
            <a:xfrm flipH="false" flipV="false" rot="0">
              <a:off x="-19304" y="-3175"/>
              <a:ext cx="5592191" cy="2962537"/>
            </a:xfrm>
            <a:custGeom>
              <a:avLst/>
              <a:gdLst/>
              <a:ahLst/>
              <a:cxnLst/>
              <a:rect r="r" b="b" t="t" l="l"/>
              <a:pathLst>
                <a:path h="2962537" w="5592191">
                  <a:moveTo>
                    <a:pt x="5567426" y="2378845"/>
                  </a:moveTo>
                  <a:cubicBezTo>
                    <a:pt x="5545709" y="2496193"/>
                    <a:pt x="5496941" y="2647450"/>
                    <a:pt x="5411597" y="2731143"/>
                  </a:cubicBezTo>
                  <a:cubicBezTo>
                    <a:pt x="5226304" y="2912753"/>
                    <a:pt x="4860163" y="2932692"/>
                    <a:pt x="4453128" y="2909324"/>
                  </a:cubicBezTo>
                  <a:cubicBezTo>
                    <a:pt x="4160774" y="2892560"/>
                    <a:pt x="3957574" y="2935486"/>
                    <a:pt x="3664712" y="2938280"/>
                  </a:cubicBezTo>
                  <a:cubicBezTo>
                    <a:pt x="3366516" y="2941074"/>
                    <a:pt x="3230880" y="2942344"/>
                    <a:pt x="2932557" y="2945138"/>
                  </a:cubicBezTo>
                  <a:cubicBezTo>
                    <a:pt x="2726944" y="2947932"/>
                    <a:pt x="2587498" y="2950726"/>
                    <a:pt x="2289302" y="2953520"/>
                  </a:cubicBezTo>
                  <a:cubicBezTo>
                    <a:pt x="1995678" y="2956314"/>
                    <a:pt x="1701800" y="2962537"/>
                    <a:pt x="1408303" y="2951869"/>
                  </a:cubicBezTo>
                  <a:cubicBezTo>
                    <a:pt x="1260348" y="2946535"/>
                    <a:pt x="1112393" y="2936502"/>
                    <a:pt x="965454" y="2918722"/>
                  </a:cubicBezTo>
                  <a:cubicBezTo>
                    <a:pt x="844931" y="2904117"/>
                    <a:pt x="723900" y="2886083"/>
                    <a:pt x="607949" y="2849380"/>
                  </a:cubicBezTo>
                  <a:cubicBezTo>
                    <a:pt x="501777" y="2815852"/>
                    <a:pt x="399542" y="2766576"/>
                    <a:pt x="315849" y="2692154"/>
                  </a:cubicBezTo>
                  <a:cubicBezTo>
                    <a:pt x="227203" y="2613287"/>
                    <a:pt x="170053" y="2508131"/>
                    <a:pt x="135636" y="2395609"/>
                  </a:cubicBezTo>
                  <a:cubicBezTo>
                    <a:pt x="98425" y="2273943"/>
                    <a:pt x="85852" y="2146054"/>
                    <a:pt x="71882" y="2020070"/>
                  </a:cubicBezTo>
                  <a:cubicBezTo>
                    <a:pt x="55626" y="1873385"/>
                    <a:pt x="40894" y="1726573"/>
                    <a:pt x="27813" y="1579634"/>
                  </a:cubicBezTo>
                  <a:cubicBezTo>
                    <a:pt x="14732" y="1432454"/>
                    <a:pt x="32004" y="1407598"/>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2726944" y="18796"/>
                  </a:cubicBezTo>
                  <a:cubicBezTo>
                    <a:pt x="2832354" y="17526"/>
                    <a:pt x="3097911" y="10541"/>
                    <a:pt x="3363595" y="5334"/>
                  </a:cubicBezTo>
                  <a:cubicBezTo>
                    <a:pt x="3637280" y="0"/>
                    <a:pt x="3910965" y="5334"/>
                    <a:pt x="4184523" y="10160"/>
                  </a:cubicBezTo>
                  <a:cubicBezTo>
                    <a:pt x="4461637" y="14986"/>
                    <a:pt x="4738243" y="13208"/>
                    <a:pt x="5015357" y="9144"/>
                  </a:cubicBezTo>
                  <a:cubicBezTo>
                    <a:pt x="5204206" y="6350"/>
                    <a:pt x="5449697" y="30734"/>
                    <a:pt x="5533771" y="230505"/>
                  </a:cubicBezTo>
                  <a:cubicBezTo>
                    <a:pt x="5558409" y="289052"/>
                    <a:pt x="5564505" y="353060"/>
                    <a:pt x="5566283" y="415925"/>
                  </a:cubicBezTo>
                  <a:cubicBezTo>
                    <a:pt x="5568442" y="488442"/>
                    <a:pt x="5568061" y="561086"/>
                    <a:pt x="5568823" y="633603"/>
                  </a:cubicBezTo>
                  <a:cubicBezTo>
                    <a:pt x="5570347" y="781558"/>
                    <a:pt x="5535676" y="1194054"/>
                    <a:pt x="5537327" y="1342337"/>
                  </a:cubicBezTo>
                  <a:cubicBezTo>
                    <a:pt x="5540502" y="1640848"/>
                    <a:pt x="5579872" y="1674376"/>
                    <a:pt x="5582920" y="1972318"/>
                  </a:cubicBezTo>
                  <a:cubicBezTo>
                    <a:pt x="5584317" y="2107446"/>
                    <a:pt x="5592191" y="2245241"/>
                    <a:pt x="5567426" y="2378845"/>
                  </a:cubicBezTo>
                  <a:close/>
                </a:path>
              </a:pathLst>
            </a:custGeom>
            <a:solidFill>
              <a:srgbClr val="EDECED"/>
            </a:solidFill>
          </p:spPr>
        </p:sp>
      </p:grpSp>
      <p:sp>
        <p:nvSpPr>
          <p:cNvPr name="Freeform 4" id="4"/>
          <p:cNvSpPr/>
          <p:nvPr/>
        </p:nvSpPr>
        <p:spPr>
          <a:xfrm flipH="false" flipV="false" rot="0">
            <a:off x="-388167" y="-196217"/>
            <a:ext cx="5005031" cy="5005031"/>
          </a:xfrm>
          <a:custGeom>
            <a:avLst/>
            <a:gdLst/>
            <a:ahLst/>
            <a:cxnLst/>
            <a:rect r="r" b="b" t="t" l="l"/>
            <a:pathLst>
              <a:path h="5005031" w="5005031">
                <a:moveTo>
                  <a:pt x="0" y="0"/>
                </a:moveTo>
                <a:lnTo>
                  <a:pt x="5005031" y="0"/>
                </a:lnTo>
                <a:lnTo>
                  <a:pt x="5005031" y="5005031"/>
                </a:lnTo>
                <a:lnTo>
                  <a:pt x="0" y="50050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15802" y="5582202"/>
            <a:ext cx="5416847" cy="6206803"/>
          </a:xfrm>
          <a:custGeom>
            <a:avLst/>
            <a:gdLst/>
            <a:ahLst/>
            <a:cxnLst/>
            <a:rect r="r" b="b" t="t" l="l"/>
            <a:pathLst>
              <a:path h="6206803" w="5416847">
                <a:moveTo>
                  <a:pt x="0" y="0"/>
                </a:moveTo>
                <a:lnTo>
                  <a:pt x="5416847" y="0"/>
                </a:lnTo>
                <a:lnTo>
                  <a:pt x="5416847" y="6206804"/>
                </a:lnTo>
                <a:lnTo>
                  <a:pt x="0" y="62068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385452" y="0"/>
            <a:ext cx="4205493" cy="3540260"/>
          </a:xfrm>
          <a:custGeom>
            <a:avLst/>
            <a:gdLst/>
            <a:ahLst/>
            <a:cxnLst/>
            <a:rect r="r" b="b" t="t" l="l"/>
            <a:pathLst>
              <a:path h="3540260" w="4205493">
                <a:moveTo>
                  <a:pt x="0" y="0"/>
                </a:moveTo>
                <a:lnTo>
                  <a:pt x="4205492" y="0"/>
                </a:lnTo>
                <a:lnTo>
                  <a:pt x="4205492" y="3540260"/>
                </a:lnTo>
                <a:lnTo>
                  <a:pt x="0" y="35402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492912" y="6462118"/>
            <a:ext cx="9302175" cy="502285"/>
          </a:xfrm>
          <a:prstGeom prst="rect">
            <a:avLst/>
          </a:prstGeom>
        </p:spPr>
        <p:txBody>
          <a:bodyPr anchor="t" rtlCol="false" tIns="0" lIns="0" bIns="0" rIns="0">
            <a:spAutoFit/>
          </a:bodyPr>
          <a:lstStyle/>
          <a:p>
            <a:pPr algn="ctr">
              <a:lnSpc>
                <a:spcPts val="4159"/>
              </a:lnSpc>
            </a:pPr>
            <a:r>
              <a:rPr lang="en-US" b="true" sz="3199">
                <a:solidFill>
                  <a:srgbClr val="2E2C2B"/>
                </a:solidFill>
                <a:latin typeface="Garet Bold"/>
                <a:ea typeface="Garet Bold"/>
                <a:cs typeface="Garet Bold"/>
                <a:sym typeface="Garet Bold"/>
              </a:rPr>
              <a:t>Exploring Classification and Regression</a:t>
            </a:r>
          </a:p>
        </p:txBody>
      </p:sp>
      <p:sp>
        <p:nvSpPr>
          <p:cNvPr name="TextBox 8" id="8"/>
          <p:cNvSpPr txBox="true"/>
          <p:nvPr/>
        </p:nvSpPr>
        <p:spPr>
          <a:xfrm rot="0">
            <a:off x="4492912" y="1884430"/>
            <a:ext cx="9892539" cy="4006847"/>
          </a:xfrm>
          <a:prstGeom prst="rect">
            <a:avLst/>
          </a:prstGeom>
        </p:spPr>
        <p:txBody>
          <a:bodyPr anchor="t" rtlCol="false" tIns="0" lIns="0" bIns="0" rIns="0">
            <a:spAutoFit/>
          </a:bodyPr>
          <a:lstStyle/>
          <a:p>
            <a:pPr algn="ctr">
              <a:lnSpc>
                <a:spcPts val="10449"/>
              </a:lnSpc>
            </a:pPr>
            <a:r>
              <a:rPr lang="en-US" sz="9499">
                <a:solidFill>
                  <a:srgbClr val="2E2C2B"/>
                </a:solidFill>
                <a:latin typeface="Bernoru"/>
                <a:ea typeface="Bernoru"/>
                <a:cs typeface="Bernoru"/>
                <a:sym typeface="Bernoru"/>
              </a:rPr>
              <a:t>AI-Based Weather Data Prediction​</a:t>
            </a:r>
          </a:p>
        </p:txBody>
      </p:sp>
      <p:sp>
        <p:nvSpPr>
          <p:cNvPr name="Freeform 9" id="9"/>
          <p:cNvSpPr/>
          <p:nvPr/>
        </p:nvSpPr>
        <p:spPr>
          <a:xfrm flipH="false" flipV="false" rot="5640513">
            <a:off x="1736526" y="5893913"/>
            <a:ext cx="1553907" cy="2867949"/>
          </a:xfrm>
          <a:custGeom>
            <a:avLst/>
            <a:gdLst/>
            <a:ahLst/>
            <a:cxnLst/>
            <a:rect r="r" b="b" t="t" l="l"/>
            <a:pathLst>
              <a:path h="2867949" w="1553907">
                <a:moveTo>
                  <a:pt x="0" y="0"/>
                </a:moveTo>
                <a:lnTo>
                  <a:pt x="1553907" y="0"/>
                </a:lnTo>
                <a:lnTo>
                  <a:pt x="1553907" y="2867949"/>
                </a:lnTo>
                <a:lnTo>
                  <a:pt x="0" y="28679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146148"/>
        </a:solidFill>
      </p:bgPr>
    </p:bg>
    <p:spTree>
      <p:nvGrpSpPr>
        <p:cNvPr id="1" name=""/>
        <p:cNvGrpSpPr/>
        <p:nvPr/>
      </p:nvGrpSpPr>
      <p:grpSpPr>
        <a:xfrm>
          <a:off x="0" y="0"/>
          <a:ext cx="0" cy="0"/>
          <a:chOff x="0" y="0"/>
          <a:chExt cx="0" cy="0"/>
        </a:xfrm>
      </p:grpSpPr>
      <p:sp>
        <p:nvSpPr>
          <p:cNvPr name="TextBox 2" id="2"/>
          <p:cNvSpPr txBox="true"/>
          <p:nvPr/>
        </p:nvSpPr>
        <p:spPr>
          <a:xfrm rot="0">
            <a:off x="494522" y="1496724"/>
            <a:ext cx="11107842" cy="1076325"/>
          </a:xfrm>
          <a:prstGeom prst="rect">
            <a:avLst/>
          </a:prstGeom>
        </p:spPr>
        <p:txBody>
          <a:bodyPr anchor="t" rtlCol="false" tIns="0" lIns="0" bIns="0" rIns="0">
            <a:spAutoFit/>
          </a:bodyPr>
          <a:lstStyle/>
          <a:p>
            <a:pPr algn="l">
              <a:lnSpc>
                <a:spcPts val="8400"/>
              </a:lnSpc>
            </a:pPr>
            <a:r>
              <a:rPr lang="en-US" sz="7000" b="true">
                <a:solidFill>
                  <a:srgbClr val="EDECED"/>
                </a:solidFill>
                <a:latin typeface="Garet Bold"/>
                <a:ea typeface="Garet Bold"/>
                <a:cs typeface="Garet Bold"/>
                <a:sym typeface="Garet Bold"/>
              </a:rPr>
              <a:t>Related Work</a:t>
            </a:r>
          </a:p>
        </p:txBody>
      </p:sp>
      <p:sp>
        <p:nvSpPr>
          <p:cNvPr name="TextBox 3" id="3"/>
          <p:cNvSpPr txBox="true"/>
          <p:nvPr/>
        </p:nvSpPr>
        <p:spPr>
          <a:xfrm rot="0">
            <a:off x="580247" y="2687349"/>
            <a:ext cx="15917125" cy="6772275"/>
          </a:xfrm>
          <a:prstGeom prst="rect">
            <a:avLst/>
          </a:prstGeom>
        </p:spPr>
        <p:txBody>
          <a:bodyPr anchor="t" rtlCol="false" tIns="0" lIns="0" bIns="0" rIns="0">
            <a:spAutoFit/>
          </a:bodyPr>
          <a:lstStyle/>
          <a:p>
            <a:pPr algn="l">
              <a:lnSpc>
                <a:spcPts val="3600"/>
              </a:lnSpc>
            </a:pPr>
            <a:r>
              <a:rPr lang="en-US" sz="3000">
                <a:solidFill>
                  <a:srgbClr val="EDECED"/>
                </a:solidFill>
                <a:latin typeface="Garet"/>
                <a:ea typeface="Garet"/>
                <a:cs typeface="Garet"/>
                <a:sym typeface="Garet"/>
              </a:rPr>
              <a:t> The project references established ML techniques, particularly in SVM and ensemble learning. It points to foundational resources, such as: • Stanford CS229: Machine Learning (Autumn 2018) Andrew Ng lecture about SVM and kernels. Slides here: read till section 6 Kernel Methods, live lecture notes: http://cs229.stanford.edu/notes2020fall/notes2020fall/cs229-notes3.pdf, full course if interested: http://cs229.stanford.edu/syllabus-spring2021.html • Learning from data: Learning from Data - Online Course (MOOC) by Prof Yasser AbuMostafa: https://home.work.caltech.edu/telecourse.html a. VC dimension: lecture 7 b. SVM and Kernels: lectures 14 &amp; 15. • This is a complete course about kernels with slides and videos: Machine learning with kernel methods, 2021. https://members.cbio.mines paristech.fr/~jvert/svn/kernelcourse/course/2021mva/index.html First 4 lectures • The concept of a hilbert space and inner products: Inner Products in Hilbert Space https://www.youtube.com/watch?v=g-eNeXlZKAQ</a:t>
            </a:r>
          </a:p>
          <a:p>
            <a:pPr algn="l">
              <a:lnSpc>
                <a:spcPts val="2999"/>
              </a:lnSpc>
            </a:pP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614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5815132" cy="2948518"/>
          </a:xfrm>
        </p:grpSpPr>
        <p:sp>
          <p:nvSpPr>
            <p:cNvPr name="Freeform 3" id="3"/>
            <p:cNvSpPr/>
            <p:nvPr/>
          </p:nvSpPr>
          <p:spPr>
            <a:xfrm flipH="false" flipV="false" rot="0">
              <a:off x="-19304" y="-3175"/>
              <a:ext cx="5841421" cy="2956265"/>
            </a:xfrm>
            <a:custGeom>
              <a:avLst/>
              <a:gdLst/>
              <a:ahLst/>
              <a:cxnLst/>
              <a:rect r="r" b="b" t="t" l="l"/>
              <a:pathLst>
                <a:path h="2956265" w="5841421">
                  <a:moveTo>
                    <a:pt x="5816656" y="2372573"/>
                  </a:moveTo>
                  <a:cubicBezTo>
                    <a:pt x="5794939" y="2489921"/>
                    <a:pt x="5746171" y="2641178"/>
                    <a:pt x="5660827" y="2724871"/>
                  </a:cubicBezTo>
                  <a:cubicBezTo>
                    <a:pt x="5475534" y="2906481"/>
                    <a:pt x="5109393" y="2926420"/>
                    <a:pt x="4702358" y="2903052"/>
                  </a:cubicBezTo>
                  <a:cubicBezTo>
                    <a:pt x="4410004" y="2886288"/>
                    <a:pt x="4206804" y="2929214"/>
                    <a:pt x="3913942" y="2932008"/>
                  </a:cubicBezTo>
                  <a:cubicBezTo>
                    <a:pt x="3615746" y="2934802"/>
                    <a:pt x="3480110" y="2936072"/>
                    <a:pt x="3181787" y="2938866"/>
                  </a:cubicBezTo>
                  <a:cubicBezTo>
                    <a:pt x="2884412" y="2941660"/>
                    <a:pt x="2587498" y="2944454"/>
                    <a:pt x="2289302" y="2947248"/>
                  </a:cubicBezTo>
                  <a:cubicBezTo>
                    <a:pt x="1995678" y="2950042"/>
                    <a:pt x="1701800" y="2956265"/>
                    <a:pt x="1408303" y="2945597"/>
                  </a:cubicBezTo>
                  <a:cubicBezTo>
                    <a:pt x="1260348" y="2940263"/>
                    <a:pt x="1112393" y="2930230"/>
                    <a:pt x="965454" y="2912450"/>
                  </a:cubicBezTo>
                  <a:cubicBezTo>
                    <a:pt x="844931" y="2897845"/>
                    <a:pt x="723900" y="2879811"/>
                    <a:pt x="607949" y="2843108"/>
                  </a:cubicBezTo>
                  <a:cubicBezTo>
                    <a:pt x="501777" y="2809580"/>
                    <a:pt x="399542" y="2760304"/>
                    <a:pt x="315849" y="2685882"/>
                  </a:cubicBezTo>
                  <a:cubicBezTo>
                    <a:pt x="227203" y="2607015"/>
                    <a:pt x="170053" y="2501859"/>
                    <a:pt x="135636" y="2389337"/>
                  </a:cubicBezTo>
                  <a:cubicBezTo>
                    <a:pt x="98425" y="2267671"/>
                    <a:pt x="85852" y="2139782"/>
                    <a:pt x="71882" y="2013798"/>
                  </a:cubicBezTo>
                  <a:cubicBezTo>
                    <a:pt x="55626" y="1867113"/>
                    <a:pt x="40894" y="1720301"/>
                    <a:pt x="27813" y="1573362"/>
                  </a:cubicBezTo>
                  <a:cubicBezTo>
                    <a:pt x="14732" y="1428146"/>
                    <a:pt x="32004" y="1404028"/>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2817196" y="18796"/>
                  </a:cubicBezTo>
                  <a:cubicBezTo>
                    <a:pt x="3081584" y="17526"/>
                    <a:pt x="3347141" y="10541"/>
                    <a:pt x="3612825" y="5334"/>
                  </a:cubicBezTo>
                  <a:cubicBezTo>
                    <a:pt x="3886510" y="0"/>
                    <a:pt x="4160195" y="5334"/>
                    <a:pt x="4433753" y="10160"/>
                  </a:cubicBezTo>
                  <a:cubicBezTo>
                    <a:pt x="4710867" y="14986"/>
                    <a:pt x="4987473" y="13208"/>
                    <a:pt x="5264587" y="9144"/>
                  </a:cubicBezTo>
                  <a:cubicBezTo>
                    <a:pt x="5453436" y="6350"/>
                    <a:pt x="5698927" y="30734"/>
                    <a:pt x="5783001" y="230505"/>
                  </a:cubicBezTo>
                  <a:cubicBezTo>
                    <a:pt x="5807639" y="289052"/>
                    <a:pt x="5813735" y="353060"/>
                    <a:pt x="5815513" y="415925"/>
                  </a:cubicBezTo>
                  <a:cubicBezTo>
                    <a:pt x="5817672" y="488442"/>
                    <a:pt x="5817291" y="561086"/>
                    <a:pt x="5818053" y="633603"/>
                  </a:cubicBezTo>
                  <a:cubicBezTo>
                    <a:pt x="5819577" y="781558"/>
                    <a:pt x="5784906" y="1194054"/>
                    <a:pt x="5786557" y="1340701"/>
                  </a:cubicBezTo>
                  <a:cubicBezTo>
                    <a:pt x="5789732" y="1634576"/>
                    <a:pt x="5829102" y="1668104"/>
                    <a:pt x="5832150" y="1966046"/>
                  </a:cubicBezTo>
                  <a:cubicBezTo>
                    <a:pt x="5833547" y="2101174"/>
                    <a:pt x="5841421" y="2238969"/>
                    <a:pt x="5816656" y="2372573"/>
                  </a:cubicBezTo>
                  <a:close/>
                </a:path>
              </a:pathLst>
            </a:custGeom>
            <a:solidFill>
              <a:srgbClr val="EDECED"/>
            </a:solidFill>
          </p:spPr>
        </p:sp>
      </p:grpSp>
      <p:grpSp>
        <p:nvGrpSpPr>
          <p:cNvPr name="Group 4" id="4"/>
          <p:cNvGrpSpPr/>
          <p:nvPr/>
        </p:nvGrpSpPr>
        <p:grpSpPr>
          <a:xfrm rot="0">
            <a:off x="4403459" y="2615759"/>
            <a:ext cx="9481081" cy="5518229"/>
            <a:chOff x="0" y="0"/>
            <a:chExt cx="12641442" cy="7357638"/>
          </a:xfrm>
        </p:grpSpPr>
        <p:sp>
          <p:nvSpPr>
            <p:cNvPr name="AutoShape 5" id="5"/>
            <p:cNvSpPr/>
            <p:nvPr/>
          </p:nvSpPr>
          <p:spPr>
            <a:xfrm rot="0">
              <a:off x="0" y="0"/>
              <a:ext cx="12641442" cy="7357638"/>
            </a:xfrm>
            <a:prstGeom prst="rect">
              <a:avLst/>
            </a:prstGeom>
            <a:solidFill>
              <a:srgbClr val="146148"/>
            </a:solidFill>
          </p:spPr>
        </p:sp>
        <p:sp>
          <p:nvSpPr>
            <p:cNvPr name="TextBox 6" id="6"/>
            <p:cNvSpPr txBox="true"/>
            <p:nvPr/>
          </p:nvSpPr>
          <p:spPr>
            <a:xfrm rot="0">
              <a:off x="1042316" y="297584"/>
              <a:ext cx="10556809" cy="6396950"/>
            </a:xfrm>
            <a:prstGeom prst="rect">
              <a:avLst/>
            </a:prstGeom>
          </p:spPr>
          <p:txBody>
            <a:bodyPr anchor="t" rtlCol="false" tIns="0" lIns="0" bIns="0" rIns="0">
              <a:spAutoFit/>
            </a:bodyPr>
            <a:lstStyle/>
            <a:p>
              <a:pPr algn="ctr">
                <a:lnSpc>
                  <a:spcPts val="2922"/>
                </a:lnSpc>
              </a:pPr>
              <a:r>
                <a:rPr lang="en-US" sz="2435" b="true">
                  <a:solidFill>
                    <a:srgbClr val="FFFFFF"/>
                  </a:solidFill>
                  <a:latin typeface="Garet Bold"/>
                  <a:ea typeface="Garet Bold"/>
                  <a:cs typeface="Garet Bold"/>
                  <a:sym typeface="Garet Bold"/>
                </a:rPr>
                <a:t>Conclusions</a:t>
              </a:r>
            </a:p>
            <a:p>
              <a:pPr algn="ctr">
                <a:lnSpc>
                  <a:spcPts val="2922"/>
                </a:lnSpc>
              </a:pPr>
              <a:r>
                <a:rPr lang="en-US" sz="2435" b="true">
                  <a:solidFill>
                    <a:srgbClr val="FFFFFF"/>
                  </a:solidFill>
                  <a:latin typeface="Garet Bold"/>
                  <a:ea typeface="Garet Bold"/>
                  <a:cs typeface="Garet Bold"/>
                  <a:sym typeface="Garet Bold"/>
                </a:rPr>
                <a:t>This project demonstrates the effectiveness of machine learning models for weather prediction, highlighting the role of ensemble learning and kernel methods in SVM. Ensemble techniques significantly enhance classification accuracy, while kernel functions in SVM enable efficient handling of non-linear relationships in weather data. Future work may include exploring deep learning models and hybrid approaches to further improve predictive capabilities.</a:t>
              </a:r>
            </a:p>
            <a:p>
              <a:pPr algn="ctr" marL="0" indent="0" lvl="1">
                <a:lnSpc>
                  <a:spcPts val="2922"/>
                </a:lnSpc>
              </a:pPr>
            </a:p>
          </p:txBody>
        </p:sp>
      </p:grpSp>
      <p:sp>
        <p:nvSpPr>
          <p:cNvPr name="Freeform 7" id="7"/>
          <p:cNvSpPr/>
          <p:nvPr/>
        </p:nvSpPr>
        <p:spPr>
          <a:xfrm flipH="false" flipV="false" rot="0">
            <a:off x="14722329" y="4746180"/>
            <a:ext cx="4731012" cy="4731012"/>
          </a:xfrm>
          <a:custGeom>
            <a:avLst/>
            <a:gdLst/>
            <a:ahLst/>
            <a:cxnLst/>
            <a:rect r="r" b="b" t="t" l="l"/>
            <a:pathLst>
              <a:path h="4731012" w="4731012">
                <a:moveTo>
                  <a:pt x="0" y="0"/>
                </a:moveTo>
                <a:lnTo>
                  <a:pt x="4731011" y="0"/>
                </a:lnTo>
                <a:lnTo>
                  <a:pt x="4731011" y="4731012"/>
                </a:lnTo>
                <a:lnTo>
                  <a:pt x="0" y="4731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1303190" y="1567097"/>
            <a:ext cx="4830504" cy="808012"/>
          </a:xfrm>
          <a:custGeom>
            <a:avLst/>
            <a:gdLst/>
            <a:ahLst/>
            <a:cxnLst/>
            <a:rect r="r" b="b" t="t" l="l"/>
            <a:pathLst>
              <a:path h="808012" w="4830504">
                <a:moveTo>
                  <a:pt x="0" y="0"/>
                </a:moveTo>
                <a:lnTo>
                  <a:pt x="4830505" y="0"/>
                </a:lnTo>
                <a:lnTo>
                  <a:pt x="4830505" y="808012"/>
                </a:lnTo>
                <a:lnTo>
                  <a:pt x="0" y="8080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254220">
            <a:off x="221341" y="4263996"/>
            <a:ext cx="2089534" cy="1759008"/>
          </a:xfrm>
          <a:custGeom>
            <a:avLst/>
            <a:gdLst/>
            <a:ahLst/>
            <a:cxnLst/>
            <a:rect r="r" b="b" t="t" l="l"/>
            <a:pathLst>
              <a:path h="1759008" w="2089534">
                <a:moveTo>
                  <a:pt x="0" y="0"/>
                </a:moveTo>
                <a:lnTo>
                  <a:pt x="2089534" y="0"/>
                </a:lnTo>
                <a:lnTo>
                  <a:pt x="2089534" y="1759008"/>
                </a:lnTo>
                <a:lnTo>
                  <a:pt x="0" y="175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7129756">
            <a:off x="13715731" y="8339656"/>
            <a:ext cx="878859" cy="1622055"/>
          </a:xfrm>
          <a:custGeom>
            <a:avLst/>
            <a:gdLst/>
            <a:ahLst/>
            <a:cxnLst/>
            <a:rect r="r" b="b" t="t" l="l"/>
            <a:pathLst>
              <a:path h="1622055" w="878859">
                <a:moveTo>
                  <a:pt x="0" y="0"/>
                </a:moveTo>
                <a:lnTo>
                  <a:pt x="878859" y="0"/>
                </a:lnTo>
                <a:lnTo>
                  <a:pt x="878859" y="1622056"/>
                </a:lnTo>
                <a:lnTo>
                  <a:pt x="0" y="16220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616705" y="396290"/>
            <a:ext cx="1595114" cy="1574813"/>
          </a:xfrm>
          <a:custGeom>
            <a:avLst/>
            <a:gdLst/>
            <a:ahLst/>
            <a:cxnLst/>
            <a:rect r="r" b="b" t="t" l="l"/>
            <a:pathLst>
              <a:path h="1574813" w="1595114">
                <a:moveTo>
                  <a:pt x="0" y="0"/>
                </a:moveTo>
                <a:lnTo>
                  <a:pt x="1595114" y="0"/>
                </a:lnTo>
                <a:lnTo>
                  <a:pt x="1595114" y="1574813"/>
                </a:lnTo>
                <a:lnTo>
                  <a:pt x="0" y="15748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6148"/>
        </a:solidFill>
      </p:bgPr>
    </p:bg>
    <p:spTree>
      <p:nvGrpSpPr>
        <p:cNvPr id="1" name=""/>
        <p:cNvGrpSpPr/>
        <p:nvPr/>
      </p:nvGrpSpPr>
      <p:grpSpPr>
        <a:xfrm>
          <a:off x="0" y="0"/>
          <a:ext cx="0" cy="0"/>
          <a:chOff x="0" y="0"/>
          <a:chExt cx="0" cy="0"/>
        </a:xfrm>
      </p:grpSpPr>
      <p:sp>
        <p:nvSpPr>
          <p:cNvPr name="Freeform 2" id="2"/>
          <p:cNvSpPr/>
          <p:nvPr/>
        </p:nvSpPr>
        <p:spPr>
          <a:xfrm flipH="false" flipV="false" rot="0">
            <a:off x="-301387" y="8416960"/>
            <a:ext cx="9522564" cy="2182254"/>
          </a:xfrm>
          <a:custGeom>
            <a:avLst/>
            <a:gdLst/>
            <a:ahLst/>
            <a:cxnLst/>
            <a:rect r="r" b="b" t="t" l="l"/>
            <a:pathLst>
              <a:path h="2182254" w="9522564">
                <a:moveTo>
                  <a:pt x="0" y="0"/>
                </a:moveTo>
                <a:lnTo>
                  <a:pt x="9522564" y="0"/>
                </a:lnTo>
                <a:lnTo>
                  <a:pt x="9522564" y="2182254"/>
                </a:lnTo>
                <a:lnTo>
                  <a:pt x="0" y="2182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9066823" y="8416960"/>
            <a:ext cx="9522564" cy="2182254"/>
          </a:xfrm>
          <a:custGeom>
            <a:avLst/>
            <a:gdLst/>
            <a:ahLst/>
            <a:cxnLst/>
            <a:rect r="r" b="b" t="t" l="l"/>
            <a:pathLst>
              <a:path h="2182254" w="9522564">
                <a:moveTo>
                  <a:pt x="9522564" y="0"/>
                </a:moveTo>
                <a:lnTo>
                  <a:pt x="0" y="0"/>
                </a:lnTo>
                <a:lnTo>
                  <a:pt x="0" y="2182254"/>
                </a:lnTo>
                <a:lnTo>
                  <a:pt x="9522564" y="2182254"/>
                </a:lnTo>
                <a:lnTo>
                  <a:pt x="952256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486286" y="-268264"/>
            <a:ext cx="9699148" cy="2088011"/>
          </a:xfrm>
          <a:custGeom>
            <a:avLst/>
            <a:gdLst/>
            <a:ahLst/>
            <a:cxnLst/>
            <a:rect r="r" b="b" t="t" l="l"/>
            <a:pathLst>
              <a:path h="2088011" w="9699148">
                <a:moveTo>
                  <a:pt x="0" y="2088011"/>
                </a:moveTo>
                <a:lnTo>
                  <a:pt x="9699148" y="2088011"/>
                </a:lnTo>
                <a:lnTo>
                  <a:pt x="9699148" y="0"/>
                </a:lnTo>
                <a:lnTo>
                  <a:pt x="0" y="0"/>
                </a:lnTo>
                <a:lnTo>
                  <a:pt x="0" y="208801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9075138" y="-268264"/>
            <a:ext cx="9699148" cy="2088011"/>
          </a:xfrm>
          <a:custGeom>
            <a:avLst/>
            <a:gdLst/>
            <a:ahLst/>
            <a:cxnLst/>
            <a:rect r="r" b="b" t="t" l="l"/>
            <a:pathLst>
              <a:path h="2088011" w="9699148">
                <a:moveTo>
                  <a:pt x="9699148" y="2088011"/>
                </a:moveTo>
                <a:lnTo>
                  <a:pt x="0" y="2088011"/>
                </a:lnTo>
                <a:lnTo>
                  <a:pt x="0" y="0"/>
                </a:lnTo>
                <a:lnTo>
                  <a:pt x="9699148" y="0"/>
                </a:lnTo>
                <a:lnTo>
                  <a:pt x="9699148" y="208801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71831">
            <a:off x="-208617" y="5366375"/>
            <a:ext cx="4099369" cy="4114800"/>
          </a:xfrm>
          <a:custGeom>
            <a:avLst/>
            <a:gdLst/>
            <a:ahLst/>
            <a:cxnLst/>
            <a:rect r="r" b="b" t="t" l="l"/>
            <a:pathLst>
              <a:path h="4114800" w="4099369">
                <a:moveTo>
                  <a:pt x="0" y="0"/>
                </a:moveTo>
                <a:lnTo>
                  <a:pt x="4099369" y="0"/>
                </a:lnTo>
                <a:lnTo>
                  <a:pt x="40993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1785061">
            <a:off x="16368908" y="1116398"/>
            <a:ext cx="2032795" cy="2484068"/>
          </a:xfrm>
          <a:custGeom>
            <a:avLst/>
            <a:gdLst/>
            <a:ahLst/>
            <a:cxnLst/>
            <a:rect r="r" b="b" t="t" l="l"/>
            <a:pathLst>
              <a:path h="2484068" w="2032795">
                <a:moveTo>
                  <a:pt x="2032796" y="0"/>
                </a:moveTo>
                <a:lnTo>
                  <a:pt x="0" y="0"/>
                </a:lnTo>
                <a:lnTo>
                  <a:pt x="0" y="2484068"/>
                </a:lnTo>
                <a:lnTo>
                  <a:pt x="2032796" y="2484068"/>
                </a:lnTo>
                <a:lnTo>
                  <a:pt x="203279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685005" y="4882227"/>
            <a:ext cx="4566989" cy="1046687"/>
          </a:xfrm>
          <a:custGeom>
            <a:avLst/>
            <a:gdLst/>
            <a:ahLst/>
            <a:cxnLst/>
            <a:rect r="r" b="b" t="t" l="l"/>
            <a:pathLst>
              <a:path h="1046687" w="4566989">
                <a:moveTo>
                  <a:pt x="0" y="0"/>
                </a:moveTo>
                <a:lnTo>
                  <a:pt x="4566989" y="0"/>
                </a:lnTo>
                <a:lnTo>
                  <a:pt x="4566989" y="1046687"/>
                </a:lnTo>
                <a:lnTo>
                  <a:pt x="0" y="10466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0829671" y="5217791"/>
            <a:ext cx="4277658" cy="428625"/>
          </a:xfrm>
          <a:prstGeom prst="rect">
            <a:avLst/>
          </a:prstGeom>
        </p:spPr>
        <p:txBody>
          <a:bodyPr anchor="t" rtlCol="false" tIns="0" lIns="0" bIns="0" rIns="0">
            <a:spAutoFit/>
          </a:bodyPr>
          <a:lstStyle/>
          <a:p>
            <a:pPr algn="ctr">
              <a:lnSpc>
                <a:spcPts val="3000"/>
              </a:lnSpc>
            </a:pPr>
            <a:r>
              <a:rPr lang="en-US" b="true" sz="3000" spc="150">
                <a:solidFill>
                  <a:srgbClr val="823113"/>
                </a:solidFill>
                <a:latin typeface="Poppins Bold"/>
                <a:ea typeface="Poppins Bold"/>
                <a:cs typeface="Poppins Bold"/>
                <a:sym typeface="Poppins Bold"/>
              </a:rPr>
              <a:t>SOHIR AHMED</a:t>
            </a:r>
          </a:p>
        </p:txBody>
      </p:sp>
      <p:sp>
        <p:nvSpPr>
          <p:cNvPr name="Freeform 10" id="10"/>
          <p:cNvSpPr/>
          <p:nvPr/>
        </p:nvSpPr>
        <p:spPr>
          <a:xfrm flipH="false" flipV="false" rot="0">
            <a:off x="4996907" y="4816585"/>
            <a:ext cx="4566989" cy="1046687"/>
          </a:xfrm>
          <a:custGeom>
            <a:avLst/>
            <a:gdLst/>
            <a:ahLst/>
            <a:cxnLst/>
            <a:rect r="r" b="b" t="t" l="l"/>
            <a:pathLst>
              <a:path h="1046687" w="4566989">
                <a:moveTo>
                  <a:pt x="0" y="0"/>
                </a:moveTo>
                <a:lnTo>
                  <a:pt x="4566989" y="0"/>
                </a:lnTo>
                <a:lnTo>
                  <a:pt x="4566989" y="1046687"/>
                </a:lnTo>
                <a:lnTo>
                  <a:pt x="0" y="10466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5141572" y="5152149"/>
            <a:ext cx="4277658" cy="428625"/>
          </a:xfrm>
          <a:prstGeom prst="rect">
            <a:avLst/>
          </a:prstGeom>
        </p:spPr>
        <p:txBody>
          <a:bodyPr anchor="t" rtlCol="false" tIns="0" lIns="0" bIns="0" rIns="0">
            <a:spAutoFit/>
          </a:bodyPr>
          <a:lstStyle/>
          <a:p>
            <a:pPr algn="ctr">
              <a:lnSpc>
                <a:spcPts val="3000"/>
              </a:lnSpc>
            </a:pPr>
            <a:r>
              <a:rPr lang="en-US" b="true" sz="3000" spc="150">
                <a:solidFill>
                  <a:srgbClr val="823113"/>
                </a:solidFill>
                <a:latin typeface="Poppins Bold"/>
                <a:ea typeface="Poppins Bold"/>
                <a:cs typeface="Poppins Bold"/>
                <a:sym typeface="Poppins Bold"/>
              </a:rPr>
              <a:t>HANEEN ADEL</a:t>
            </a:r>
          </a:p>
        </p:txBody>
      </p:sp>
      <p:sp>
        <p:nvSpPr>
          <p:cNvPr name="Freeform 12" id="12"/>
          <p:cNvSpPr/>
          <p:nvPr/>
        </p:nvSpPr>
        <p:spPr>
          <a:xfrm flipH="false" flipV="false" rot="0">
            <a:off x="4577011" y="3453485"/>
            <a:ext cx="4566989" cy="1046687"/>
          </a:xfrm>
          <a:custGeom>
            <a:avLst/>
            <a:gdLst/>
            <a:ahLst/>
            <a:cxnLst/>
            <a:rect r="r" b="b" t="t" l="l"/>
            <a:pathLst>
              <a:path h="1046687" w="4566989">
                <a:moveTo>
                  <a:pt x="0" y="0"/>
                </a:moveTo>
                <a:lnTo>
                  <a:pt x="4566989" y="0"/>
                </a:lnTo>
                <a:lnTo>
                  <a:pt x="4566989" y="1046687"/>
                </a:lnTo>
                <a:lnTo>
                  <a:pt x="0" y="10466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4721676" y="3789049"/>
            <a:ext cx="4277658" cy="428625"/>
          </a:xfrm>
          <a:prstGeom prst="rect">
            <a:avLst/>
          </a:prstGeom>
        </p:spPr>
        <p:txBody>
          <a:bodyPr anchor="t" rtlCol="false" tIns="0" lIns="0" bIns="0" rIns="0">
            <a:spAutoFit/>
          </a:bodyPr>
          <a:lstStyle/>
          <a:p>
            <a:pPr algn="ctr">
              <a:lnSpc>
                <a:spcPts val="3000"/>
              </a:lnSpc>
            </a:pPr>
            <a:r>
              <a:rPr lang="en-US" b="true" sz="3000" spc="150">
                <a:solidFill>
                  <a:srgbClr val="823113"/>
                </a:solidFill>
                <a:latin typeface="Poppins Bold"/>
                <a:ea typeface="Poppins Bold"/>
                <a:cs typeface="Poppins Bold"/>
                <a:sym typeface="Poppins Bold"/>
              </a:rPr>
              <a:t> DONIA HUSSIEN</a:t>
            </a:r>
          </a:p>
        </p:txBody>
      </p:sp>
      <p:sp>
        <p:nvSpPr>
          <p:cNvPr name="Freeform 14" id="14"/>
          <p:cNvSpPr/>
          <p:nvPr/>
        </p:nvSpPr>
        <p:spPr>
          <a:xfrm flipH="false" flipV="false" rot="0">
            <a:off x="3881005" y="3174414"/>
            <a:ext cx="1247346" cy="1145480"/>
          </a:xfrm>
          <a:custGeom>
            <a:avLst/>
            <a:gdLst/>
            <a:ahLst/>
            <a:cxnLst/>
            <a:rect r="r" b="b" t="t" l="l"/>
            <a:pathLst>
              <a:path h="1145480" w="1247346">
                <a:moveTo>
                  <a:pt x="0" y="0"/>
                </a:moveTo>
                <a:lnTo>
                  <a:pt x="1247346" y="0"/>
                </a:lnTo>
                <a:lnTo>
                  <a:pt x="1247346" y="1145480"/>
                </a:lnTo>
                <a:lnTo>
                  <a:pt x="0" y="11454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5" id="15"/>
          <p:cNvGrpSpPr/>
          <p:nvPr/>
        </p:nvGrpSpPr>
        <p:grpSpPr>
          <a:xfrm rot="0">
            <a:off x="5220906" y="3887719"/>
            <a:ext cx="64298" cy="6429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name="TextBox 17" id="17"/>
            <p:cNvSpPr txBox="true"/>
            <p:nvPr/>
          </p:nvSpPr>
          <p:spPr>
            <a:xfrm>
              <a:off x="76200" y="38100"/>
              <a:ext cx="660400" cy="698500"/>
            </a:xfrm>
            <a:prstGeom prst="rect">
              <a:avLst/>
            </a:prstGeom>
          </p:spPr>
          <p:txBody>
            <a:bodyPr anchor="ctr" rtlCol="false" tIns="34839" lIns="34839" bIns="34839" rIns="34839"/>
            <a:lstStyle/>
            <a:p>
              <a:pPr algn="ctr">
                <a:lnSpc>
                  <a:spcPts val="2659"/>
                </a:lnSpc>
              </a:pPr>
            </a:p>
          </p:txBody>
        </p:sp>
      </p:grpSp>
      <p:grpSp>
        <p:nvGrpSpPr>
          <p:cNvPr name="Group 18" id="18"/>
          <p:cNvGrpSpPr/>
          <p:nvPr/>
        </p:nvGrpSpPr>
        <p:grpSpPr>
          <a:xfrm rot="0">
            <a:off x="5371750" y="3878442"/>
            <a:ext cx="64298" cy="6429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name="TextBox 20" id="20"/>
            <p:cNvSpPr txBox="true"/>
            <p:nvPr/>
          </p:nvSpPr>
          <p:spPr>
            <a:xfrm>
              <a:off x="76200" y="38100"/>
              <a:ext cx="660400" cy="698500"/>
            </a:xfrm>
            <a:prstGeom prst="rect">
              <a:avLst/>
            </a:prstGeom>
          </p:spPr>
          <p:txBody>
            <a:bodyPr anchor="ctr" rtlCol="false" tIns="34839" lIns="34839" bIns="34839" rIns="34839"/>
            <a:lstStyle/>
            <a:p>
              <a:pPr algn="ctr">
                <a:lnSpc>
                  <a:spcPts val="2659"/>
                </a:lnSpc>
              </a:pPr>
            </a:p>
          </p:txBody>
        </p:sp>
      </p:grpSp>
      <p:sp>
        <p:nvSpPr>
          <p:cNvPr name="Freeform 21" id="21"/>
          <p:cNvSpPr/>
          <p:nvPr/>
        </p:nvSpPr>
        <p:spPr>
          <a:xfrm flipH="false" flipV="false" rot="0">
            <a:off x="4300901" y="4547797"/>
            <a:ext cx="1247346" cy="1145480"/>
          </a:xfrm>
          <a:custGeom>
            <a:avLst/>
            <a:gdLst/>
            <a:ahLst/>
            <a:cxnLst/>
            <a:rect r="r" b="b" t="t" l="l"/>
            <a:pathLst>
              <a:path h="1145480" w="1247346">
                <a:moveTo>
                  <a:pt x="0" y="0"/>
                </a:moveTo>
                <a:lnTo>
                  <a:pt x="1247346" y="0"/>
                </a:lnTo>
                <a:lnTo>
                  <a:pt x="1247346" y="1145480"/>
                </a:lnTo>
                <a:lnTo>
                  <a:pt x="0" y="11454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2" id="22"/>
          <p:cNvGrpSpPr/>
          <p:nvPr/>
        </p:nvGrpSpPr>
        <p:grpSpPr>
          <a:xfrm rot="0">
            <a:off x="4236603" y="5195964"/>
            <a:ext cx="64298" cy="6429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name="TextBox 24" id="24"/>
            <p:cNvSpPr txBox="true"/>
            <p:nvPr/>
          </p:nvSpPr>
          <p:spPr>
            <a:xfrm>
              <a:off x="76200" y="38100"/>
              <a:ext cx="660400" cy="698500"/>
            </a:xfrm>
            <a:prstGeom prst="rect">
              <a:avLst/>
            </a:prstGeom>
          </p:spPr>
          <p:txBody>
            <a:bodyPr anchor="ctr" rtlCol="false" tIns="34839" lIns="34839" bIns="34839" rIns="34839"/>
            <a:lstStyle/>
            <a:p>
              <a:pPr algn="ctr">
                <a:lnSpc>
                  <a:spcPts val="2659"/>
                </a:lnSpc>
              </a:pPr>
            </a:p>
          </p:txBody>
        </p:sp>
      </p:grpSp>
      <p:grpSp>
        <p:nvGrpSpPr>
          <p:cNvPr name="Group 25" id="25"/>
          <p:cNvGrpSpPr/>
          <p:nvPr/>
        </p:nvGrpSpPr>
        <p:grpSpPr>
          <a:xfrm rot="0">
            <a:off x="4387447" y="5186688"/>
            <a:ext cx="64298" cy="6429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name="TextBox 27" id="27"/>
            <p:cNvSpPr txBox="true"/>
            <p:nvPr/>
          </p:nvSpPr>
          <p:spPr>
            <a:xfrm>
              <a:off x="76200" y="38100"/>
              <a:ext cx="660400" cy="698500"/>
            </a:xfrm>
            <a:prstGeom prst="rect">
              <a:avLst/>
            </a:prstGeom>
          </p:spPr>
          <p:txBody>
            <a:bodyPr anchor="ctr" rtlCol="false" tIns="34839" lIns="34839" bIns="34839" rIns="34839"/>
            <a:lstStyle/>
            <a:p>
              <a:pPr algn="ctr">
                <a:lnSpc>
                  <a:spcPts val="2659"/>
                </a:lnSpc>
              </a:pPr>
            </a:p>
          </p:txBody>
        </p:sp>
      </p:grpSp>
      <p:sp>
        <p:nvSpPr>
          <p:cNvPr name="Freeform 28" id="28"/>
          <p:cNvSpPr/>
          <p:nvPr/>
        </p:nvSpPr>
        <p:spPr>
          <a:xfrm flipH="false" flipV="false" rot="0">
            <a:off x="9988999" y="4620668"/>
            <a:ext cx="1247346" cy="1145480"/>
          </a:xfrm>
          <a:custGeom>
            <a:avLst/>
            <a:gdLst/>
            <a:ahLst/>
            <a:cxnLst/>
            <a:rect r="r" b="b" t="t" l="l"/>
            <a:pathLst>
              <a:path h="1145480" w="1247346">
                <a:moveTo>
                  <a:pt x="0" y="0"/>
                </a:moveTo>
                <a:lnTo>
                  <a:pt x="1247346" y="0"/>
                </a:lnTo>
                <a:lnTo>
                  <a:pt x="1247346" y="1145480"/>
                </a:lnTo>
                <a:lnTo>
                  <a:pt x="0" y="11454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9" id="29"/>
          <p:cNvGrpSpPr/>
          <p:nvPr/>
        </p:nvGrpSpPr>
        <p:grpSpPr>
          <a:xfrm rot="0">
            <a:off x="4231686" y="6459027"/>
            <a:ext cx="64298" cy="6429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name="TextBox 31" id="31"/>
            <p:cNvSpPr txBox="true"/>
            <p:nvPr/>
          </p:nvSpPr>
          <p:spPr>
            <a:xfrm>
              <a:off x="76200" y="38100"/>
              <a:ext cx="660400" cy="698500"/>
            </a:xfrm>
            <a:prstGeom prst="rect">
              <a:avLst/>
            </a:prstGeom>
          </p:spPr>
          <p:txBody>
            <a:bodyPr anchor="ctr" rtlCol="false" tIns="34839" lIns="34839" bIns="34839" rIns="34839"/>
            <a:lstStyle/>
            <a:p>
              <a:pPr algn="ctr">
                <a:lnSpc>
                  <a:spcPts val="2659"/>
                </a:lnSpc>
              </a:pPr>
            </a:p>
          </p:txBody>
        </p:sp>
      </p:grpSp>
      <p:grpSp>
        <p:nvGrpSpPr>
          <p:cNvPr name="Group 32" id="32"/>
          <p:cNvGrpSpPr/>
          <p:nvPr/>
        </p:nvGrpSpPr>
        <p:grpSpPr>
          <a:xfrm rot="0">
            <a:off x="4382531" y="6449751"/>
            <a:ext cx="64298" cy="6429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name="TextBox 34" id="34"/>
            <p:cNvSpPr txBox="true"/>
            <p:nvPr/>
          </p:nvSpPr>
          <p:spPr>
            <a:xfrm>
              <a:off x="76200" y="38100"/>
              <a:ext cx="660400" cy="698500"/>
            </a:xfrm>
            <a:prstGeom prst="rect">
              <a:avLst/>
            </a:prstGeom>
          </p:spPr>
          <p:txBody>
            <a:bodyPr anchor="ctr" rtlCol="false" tIns="34839" lIns="34839" bIns="34839" rIns="34839"/>
            <a:lstStyle/>
            <a:p>
              <a:pPr algn="ctr">
                <a:lnSpc>
                  <a:spcPts val="2659"/>
                </a:lnSpc>
              </a:pPr>
            </a:p>
          </p:txBody>
        </p:sp>
      </p:grpSp>
      <p:grpSp>
        <p:nvGrpSpPr>
          <p:cNvPr name="Group 35" id="35"/>
          <p:cNvGrpSpPr/>
          <p:nvPr/>
        </p:nvGrpSpPr>
        <p:grpSpPr>
          <a:xfrm rot="0">
            <a:off x="429430" y="8081396"/>
            <a:ext cx="214277" cy="21427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814423" y="7974257"/>
            <a:ext cx="214277" cy="21427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3474225" y="866775"/>
            <a:ext cx="11339551" cy="1377949"/>
          </a:xfrm>
          <a:prstGeom prst="rect">
            <a:avLst/>
          </a:prstGeom>
        </p:spPr>
        <p:txBody>
          <a:bodyPr anchor="t" rtlCol="false" tIns="0" lIns="0" bIns="0" rIns="0">
            <a:spAutoFit/>
          </a:bodyPr>
          <a:lstStyle/>
          <a:p>
            <a:pPr algn="ctr">
              <a:lnSpc>
                <a:spcPts val="11200"/>
              </a:lnSpc>
            </a:pPr>
            <a:r>
              <a:rPr lang="en-US" sz="8000">
                <a:solidFill>
                  <a:srgbClr val="FBF1E5"/>
                </a:solidFill>
                <a:latin typeface="More Sugar"/>
                <a:ea typeface="More Sugar"/>
                <a:cs typeface="More Sugar"/>
                <a:sym typeface="More Sugar"/>
              </a:rPr>
              <a:t>MEMBER OF GROUP</a:t>
            </a:r>
          </a:p>
        </p:txBody>
      </p:sp>
      <p:sp>
        <p:nvSpPr>
          <p:cNvPr name="Freeform 42" id="42"/>
          <p:cNvSpPr/>
          <p:nvPr/>
        </p:nvSpPr>
        <p:spPr>
          <a:xfrm flipH="false" flipV="false" rot="0">
            <a:off x="10685005" y="3435973"/>
            <a:ext cx="4566989" cy="1046687"/>
          </a:xfrm>
          <a:custGeom>
            <a:avLst/>
            <a:gdLst/>
            <a:ahLst/>
            <a:cxnLst/>
            <a:rect r="r" b="b" t="t" l="l"/>
            <a:pathLst>
              <a:path h="1046687" w="4566989">
                <a:moveTo>
                  <a:pt x="0" y="0"/>
                </a:moveTo>
                <a:lnTo>
                  <a:pt x="4566989" y="0"/>
                </a:lnTo>
                <a:lnTo>
                  <a:pt x="4566989" y="1046687"/>
                </a:lnTo>
                <a:lnTo>
                  <a:pt x="0" y="10466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3" id="43"/>
          <p:cNvSpPr txBox="true"/>
          <p:nvPr/>
        </p:nvSpPr>
        <p:spPr>
          <a:xfrm rot="0">
            <a:off x="10829671" y="3771537"/>
            <a:ext cx="4277658" cy="428625"/>
          </a:xfrm>
          <a:prstGeom prst="rect">
            <a:avLst/>
          </a:prstGeom>
        </p:spPr>
        <p:txBody>
          <a:bodyPr anchor="t" rtlCol="false" tIns="0" lIns="0" bIns="0" rIns="0">
            <a:spAutoFit/>
          </a:bodyPr>
          <a:lstStyle/>
          <a:p>
            <a:pPr algn="ctr">
              <a:lnSpc>
                <a:spcPts val="3000"/>
              </a:lnSpc>
            </a:pPr>
            <a:r>
              <a:rPr lang="en-US" b="true" sz="3000" spc="150">
                <a:solidFill>
                  <a:srgbClr val="823113"/>
                </a:solidFill>
                <a:latin typeface="Poppins Bold"/>
                <a:ea typeface="Poppins Bold"/>
                <a:cs typeface="Poppins Bold"/>
                <a:sym typeface="Poppins Bold"/>
              </a:rPr>
              <a:t>SAMIA ELKHOLY </a:t>
            </a:r>
          </a:p>
        </p:txBody>
      </p:sp>
      <p:sp>
        <p:nvSpPr>
          <p:cNvPr name="Freeform 44" id="44"/>
          <p:cNvSpPr/>
          <p:nvPr/>
        </p:nvSpPr>
        <p:spPr>
          <a:xfrm flipH="false" flipV="false" rot="0">
            <a:off x="9988999" y="3174414"/>
            <a:ext cx="1247346" cy="1145480"/>
          </a:xfrm>
          <a:custGeom>
            <a:avLst/>
            <a:gdLst/>
            <a:ahLst/>
            <a:cxnLst/>
            <a:rect r="r" b="b" t="t" l="l"/>
            <a:pathLst>
              <a:path h="1145480" w="1247346">
                <a:moveTo>
                  <a:pt x="0" y="0"/>
                </a:moveTo>
                <a:lnTo>
                  <a:pt x="1247346" y="0"/>
                </a:lnTo>
                <a:lnTo>
                  <a:pt x="1247346" y="1145480"/>
                </a:lnTo>
                <a:lnTo>
                  <a:pt x="0" y="11454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45" id="45"/>
          <p:cNvGrpSpPr/>
          <p:nvPr/>
        </p:nvGrpSpPr>
        <p:grpSpPr>
          <a:xfrm rot="0">
            <a:off x="8771541" y="3653389"/>
            <a:ext cx="64298" cy="64298"/>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name="TextBox 47" id="47"/>
            <p:cNvSpPr txBox="true"/>
            <p:nvPr/>
          </p:nvSpPr>
          <p:spPr>
            <a:xfrm>
              <a:off x="76200" y="38100"/>
              <a:ext cx="660400" cy="698500"/>
            </a:xfrm>
            <a:prstGeom prst="rect">
              <a:avLst/>
            </a:prstGeom>
          </p:spPr>
          <p:txBody>
            <a:bodyPr anchor="ctr" rtlCol="false" tIns="34839" lIns="34839" bIns="34839" rIns="34839"/>
            <a:lstStyle/>
            <a:p>
              <a:pPr algn="ctr">
                <a:lnSpc>
                  <a:spcPts val="2659"/>
                </a:lnSpc>
              </a:pPr>
            </a:p>
          </p:txBody>
        </p:sp>
      </p:grpSp>
      <p:grpSp>
        <p:nvGrpSpPr>
          <p:cNvPr name="Group 48" id="48"/>
          <p:cNvGrpSpPr/>
          <p:nvPr/>
        </p:nvGrpSpPr>
        <p:grpSpPr>
          <a:xfrm rot="0">
            <a:off x="8922385" y="3644113"/>
            <a:ext cx="64298" cy="64298"/>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name="TextBox 50" id="50"/>
            <p:cNvSpPr txBox="true"/>
            <p:nvPr/>
          </p:nvSpPr>
          <p:spPr>
            <a:xfrm>
              <a:off x="76200" y="38100"/>
              <a:ext cx="660400" cy="698500"/>
            </a:xfrm>
            <a:prstGeom prst="rect">
              <a:avLst/>
            </a:prstGeom>
          </p:spPr>
          <p:txBody>
            <a:bodyPr anchor="ctr" rtlCol="false" tIns="34839" lIns="34839" bIns="34839" rIns="34839"/>
            <a:lstStyle/>
            <a:p>
              <a:pPr algn="ctr">
                <a:lnSpc>
                  <a:spcPts val="2659"/>
                </a:lnSpc>
              </a:pPr>
            </a:p>
          </p:txBody>
        </p:sp>
      </p:grpSp>
      <p:sp>
        <p:nvSpPr>
          <p:cNvPr name="Freeform 51" id="51"/>
          <p:cNvSpPr/>
          <p:nvPr/>
        </p:nvSpPr>
        <p:spPr>
          <a:xfrm flipH="false" flipV="false" rot="0">
            <a:off x="7208508" y="6561971"/>
            <a:ext cx="4566989" cy="1046687"/>
          </a:xfrm>
          <a:custGeom>
            <a:avLst/>
            <a:gdLst/>
            <a:ahLst/>
            <a:cxnLst/>
            <a:rect r="r" b="b" t="t" l="l"/>
            <a:pathLst>
              <a:path h="1046687" w="4566989">
                <a:moveTo>
                  <a:pt x="0" y="0"/>
                </a:moveTo>
                <a:lnTo>
                  <a:pt x="4566990" y="0"/>
                </a:lnTo>
                <a:lnTo>
                  <a:pt x="4566990" y="1046687"/>
                </a:lnTo>
                <a:lnTo>
                  <a:pt x="0" y="10466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52" id="52"/>
          <p:cNvSpPr txBox="true"/>
          <p:nvPr/>
        </p:nvSpPr>
        <p:spPr>
          <a:xfrm rot="0">
            <a:off x="7353174" y="6897535"/>
            <a:ext cx="4277658" cy="428625"/>
          </a:xfrm>
          <a:prstGeom prst="rect">
            <a:avLst/>
          </a:prstGeom>
        </p:spPr>
        <p:txBody>
          <a:bodyPr anchor="t" rtlCol="false" tIns="0" lIns="0" bIns="0" rIns="0">
            <a:spAutoFit/>
          </a:bodyPr>
          <a:lstStyle/>
          <a:p>
            <a:pPr algn="ctr">
              <a:lnSpc>
                <a:spcPts val="3000"/>
              </a:lnSpc>
            </a:pPr>
            <a:r>
              <a:rPr lang="en-US" b="true" sz="3000" spc="150">
                <a:solidFill>
                  <a:srgbClr val="823113"/>
                </a:solidFill>
                <a:latin typeface="Poppins Bold"/>
                <a:ea typeface="Poppins Bold"/>
                <a:cs typeface="Poppins Bold"/>
                <a:sym typeface="Poppins Bold"/>
              </a:rPr>
              <a:t>KHALED MOSTAFE</a:t>
            </a:r>
          </a:p>
        </p:txBody>
      </p:sp>
      <p:sp>
        <p:nvSpPr>
          <p:cNvPr name="Freeform 53" id="53"/>
          <p:cNvSpPr/>
          <p:nvPr/>
        </p:nvSpPr>
        <p:spPr>
          <a:xfrm flipH="false" flipV="false" rot="0">
            <a:off x="6512502" y="6300412"/>
            <a:ext cx="1247346" cy="1145480"/>
          </a:xfrm>
          <a:custGeom>
            <a:avLst/>
            <a:gdLst/>
            <a:ahLst/>
            <a:cxnLst/>
            <a:rect r="r" b="b" t="t" l="l"/>
            <a:pathLst>
              <a:path h="1145480" w="1247346">
                <a:moveTo>
                  <a:pt x="0" y="0"/>
                </a:moveTo>
                <a:lnTo>
                  <a:pt x="1247347" y="0"/>
                </a:lnTo>
                <a:lnTo>
                  <a:pt x="1247347" y="1145479"/>
                </a:lnTo>
                <a:lnTo>
                  <a:pt x="0" y="11454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54" id="54"/>
          <p:cNvGrpSpPr/>
          <p:nvPr/>
        </p:nvGrpSpPr>
        <p:grpSpPr>
          <a:xfrm rot="0">
            <a:off x="7785622" y="5229399"/>
            <a:ext cx="64298" cy="64298"/>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name="TextBox 56" id="56"/>
            <p:cNvSpPr txBox="true"/>
            <p:nvPr/>
          </p:nvSpPr>
          <p:spPr>
            <a:xfrm>
              <a:off x="76200" y="38100"/>
              <a:ext cx="660400" cy="698500"/>
            </a:xfrm>
            <a:prstGeom prst="rect">
              <a:avLst/>
            </a:prstGeom>
          </p:spPr>
          <p:txBody>
            <a:bodyPr anchor="ctr" rtlCol="false" tIns="34839" lIns="34839" bIns="34839" rIns="34839"/>
            <a:lstStyle/>
            <a:p>
              <a:pPr algn="ctr">
                <a:lnSpc>
                  <a:spcPts val="2659"/>
                </a:lnSpc>
              </a:pPr>
            </a:p>
          </p:txBody>
        </p:sp>
      </p:grpSp>
      <p:grpSp>
        <p:nvGrpSpPr>
          <p:cNvPr name="Group 57" id="57"/>
          <p:cNvGrpSpPr/>
          <p:nvPr/>
        </p:nvGrpSpPr>
        <p:grpSpPr>
          <a:xfrm rot="0">
            <a:off x="7936466" y="5220123"/>
            <a:ext cx="64298" cy="64298"/>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F0"/>
            </a:solidFill>
          </p:spPr>
        </p:sp>
        <p:sp>
          <p:nvSpPr>
            <p:cNvPr name="TextBox 59" id="59"/>
            <p:cNvSpPr txBox="true"/>
            <p:nvPr/>
          </p:nvSpPr>
          <p:spPr>
            <a:xfrm>
              <a:off x="76200" y="38100"/>
              <a:ext cx="660400" cy="698500"/>
            </a:xfrm>
            <a:prstGeom prst="rect">
              <a:avLst/>
            </a:prstGeom>
          </p:spPr>
          <p:txBody>
            <a:bodyPr anchor="ctr" rtlCol="false" tIns="34839" lIns="34839" bIns="34839" rIns="34839"/>
            <a:lstStyle/>
            <a:p>
              <a:pPr algn="ctr">
                <a:lnSpc>
                  <a:spcPts val="2659"/>
                </a:lnSpc>
              </a:pPr>
            </a:p>
          </p:txBody>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CEB"/>
        </a:solidFill>
      </p:bgPr>
    </p:bg>
    <p:spTree>
      <p:nvGrpSpPr>
        <p:cNvPr id="1" name=""/>
        <p:cNvGrpSpPr/>
        <p:nvPr/>
      </p:nvGrpSpPr>
      <p:grpSpPr>
        <a:xfrm>
          <a:off x="0" y="0"/>
          <a:ext cx="0" cy="0"/>
          <a:chOff x="0" y="0"/>
          <a:chExt cx="0" cy="0"/>
        </a:xfrm>
      </p:grpSpPr>
      <p:sp>
        <p:nvSpPr>
          <p:cNvPr name="TextBox 2" id="2"/>
          <p:cNvSpPr txBox="true"/>
          <p:nvPr/>
        </p:nvSpPr>
        <p:spPr>
          <a:xfrm rot="0">
            <a:off x="6160483" y="7818437"/>
            <a:ext cx="3757433" cy="441960"/>
          </a:xfrm>
          <a:prstGeom prst="rect">
            <a:avLst/>
          </a:prstGeom>
        </p:spPr>
        <p:txBody>
          <a:bodyPr anchor="t" rtlCol="false" tIns="0" lIns="0" bIns="0" rIns="0">
            <a:spAutoFit/>
          </a:bodyPr>
          <a:lstStyle/>
          <a:p>
            <a:pPr algn="ctr">
              <a:lnSpc>
                <a:spcPts val="3569"/>
              </a:lnSpc>
            </a:pPr>
            <a:r>
              <a:rPr lang="en-US" sz="3000" b="true">
                <a:solidFill>
                  <a:srgbClr val="2E2C2B"/>
                </a:solidFill>
                <a:latin typeface="Garet Bold"/>
                <a:ea typeface="Garet Bold"/>
                <a:cs typeface="Garet Bold"/>
                <a:sym typeface="Garet Bold"/>
              </a:rPr>
              <a:t>Methodology​</a:t>
            </a:r>
          </a:p>
        </p:txBody>
      </p:sp>
      <p:sp>
        <p:nvSpPr>
          <p:cNvPr name="AutoShape 3" id="3"/>
          <p:cNvSpPr/>
          <p:nvPr/>
        </p:nvSpPr>
        <p:spPr>
          <a:xfrm>
            <a:off x="-495542" y="6554608"/>
            <a:ext cx="13537734" cy="0"/>
          </a:xfrm>
          <a:prstGeom prst="line">
            <a:avLst/>
          </a:prstGeom>
          <a:ln cap="rnd" w="57150">
            <a:solidFill>
              <a:srgbClr val="146148"/>
            </a:solidFill>
            <a:prstDash val="solid"/>
            <a:headEnd type="none" len="sm" w="sm"/>
            <a:tailEnd type="none" len="sm" w="sm"/>
          </a:ln>
        </p:spPr>
      </p:sp>
      <p:sp>
        <p:nvSpPr>
          <p:cNvPr name="AutoShape 4" id="4"/>
          <p:cNvSpPr/>
          <p:nvPr/>
        </p:nvSpPr>
        <p:spPr>
          <a:xfrm flipV="true">
            <a:off x="4185553" y="6527654"/>
            <a:ext cx="0" cy="1063804"/>
          </a:xfrm>
          <a:prstGeom prst="line">
            <a:avLst/>
          </a:prstGeom>
          <a:ln cap="flat" w="57150">
            <a:solidFill>
              <a:srgbClr val="146148"/>
            </a:solidFill>
            <a:prstDash val="solid"/>
            <a:headEnd type="oval" len="lg" w="lg"/>
            <a:tailEnd type="none" len="sm" w="sm"/>
          </a:ln>
        </p:spPr>
      </p:sp>
      <p:sp>
        <p:nvSpPr>
          <p:cNvPr name="AutoShape 5" id="5"/>
          <p:cNvSpPr/>
          <p:nvPr/>
        </p:nvSpPr>
        <p:spPr>
          <a:xfrm flipV="true">
            <a:off x="8039199" y="6526033"/>
            <a:ext cx="0" cy="1063804"/>
          </a:xfrm>
          <a:prstGeom prst="line">
            <a:avLst/>
          </a:prstGeom>
          <a:ln cap="flat" w="57150">
            <a:solidFill>
              <a:srgbClr val="146148"/>
            </a:solidFill>
            <a:prstDash val="solid"/>
            <a:headEnd type="oval" len="lg" w="lg"/>
            <a:tailEnd type="none" len="sm" w="sm"/>
          </a:ln>
        </p:spPr>
      </p:sp>
      <p:sp>
        <p:nvSpPr>
          <p:cNvPr name="AutoShape 6" id="6"/>
          <p:cNvSpPr/>
          <p:nvPr/>
        </p:nvSpPr>
        <p:spPr>
          <a:xfrm>
            <a:off x="2509153" y="5519379"/>
            <a:ext cx="0" cy="1063804"/>
          </a:xfrm>
          <a:prstGeom prst="line">
            <a:avLst/>
          </a:prstGeom>
          <a:ln cap="flat" w="57150">
            <a:solidFill>
              <a:srgbClr val="146148"/>
            </a:solidFill>
            <a:prstDash val="solid"/>
            <a:headEnd type="oval" len="lg" w="lg"/>
            <a:tailEnd type="none" len="sm" w="sm"/>
          </a:ln>
        </p:spPr>
      </p:sp>
      <p:sp>
        <p:nvSpPr>
          <p:cNvPr name="AutoShape 7" id="7"/>
          <p:cNvSpPr/>
          <p:nvPr/>
        </p:nvSpPr>
        <p:spPr>
          <a:xfrm>
            <a:off x="9787531" y="5519379"/>
            <a:ext cx="0" cy="1063804"/>
          </a:xfrm>
          <a:prstGeom prst="line">
            <a:avLst/>
          </a:prstGeom>
          <a:ln cap="flat" w="57150">
            <a:solidFill>
              <a:srgbClr val="146148"/>
            </a:solidFill>
            <a:prstDash val="solid"/>
            <a:headEnd type="oval" len="lg" w="lg"/>
            <a:tailEnd type="none" len="sm" w="sm"/>
          </a:ln>
        </p:spPr>
      </p:sp>
      <p:sp>
        <p:nvSpPr>
          <p:cNvPr name="AutoShape 8" id="8"/>
          <p:cNvSpPr/>
          <p:nvPr/>
        </p:nvSpPr>
        <p:spPr>
          <a:xfrm>
            <a:off x="6003533" y="5519379"/>
            <a:ext cx="0" cy="1063804"/>
          </a:xfrm>
          <a:prstGeom prst="line">
            <a:avLst/>
          </a:prstGeom>
          <a:ln cap="flat" w="57150">
            <a:solidFill>
              <a:srgbClr val="146148"/>
            </a:solidFill>
            <a:prstDash val="solid"/>
            <a:headEnd type="oval" len="lg" w="lg"/>
            <a:tailEnd type="none" len="sm" w="sm"/>
          </a:ln>
        </p:spPr>
      </p:sp>
      <p:grpSp>
        <p:nvGrpSpPr>
          <p:cNvPr name="Group 9" id="9"/>
          <p:cNvGrpSpPr/>
          <p:nvPr/>
        </p:nvGrpSpPr>
        <p:grpSpPr>
          <a:xfrm rot="0">
            <a:off x="12222950" y="2160691"/>
            <a:ext cx="9065213" cy="7266403"/>
            <a:chOff x="0" y="0"/>
            <a:chExt cx="12086951" cy="9688537"/>
          </a:xfrm>
        </p:grpSpPr>
        <p:sp>
          <p:nvSpPr>
            <p:cNvPr name="Freeform 10" id="10"/>
            <p:cNvSpPr/>
            <p:nvPr/>
          </p:nvSpPr>
          <p:spPr>
            <a:xfrm flipH="false" flipV="false" rot="0">
              <a:off x="1788993" y="0"/>
              <a:ext cx="10297958" cy="7414530"/>
            </a:xfrm>
            <a:custGeom>
              <a:avLst/>
              <a:gdLst/>
              <a:ahLst/>
              <a:cxnLst/>
              <a:rect r="r" b="b" t="t" l="l"/>
              <a:pathLst>
                <a:path h="7414530" w="10297958">
                  <a:moveTo>
                    <a:pt x="0" y="0"/>
                  </a:moveTo>
                  <a:lnTo>
                    <a:pt x="10297958" y="0"/>
                  </a:lnTo>
                  <a:lnTo>
                    <a:pt x="10297958" y="7414530"/>
                  </a:lnTo>
                  <a:lnTo>
                    <a:pt x="0" y="741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1" id="11"/>
          <p:cNvSpPr txBox="true"/>
          <p:nvPr/>
        </p:nvSpPr>
        <p:spPr>
          <a:xfrm rot="0">
            <a:off x="1251028" y="4253865"/>
            <a:ext cx="2516248" cy="889635"/>
          </a:xfrm>
          <a:prstGeom prst="rect">
            <a:avLst/>
          </a:prstGeom>
        </p:spPr>
        <p:txBody>
          <a:bodyPr anchor="t" rtlCol="false" tIns="0" lIns="0" bIns="0" rIns="0">
            <a:spAutoFit/>
          </a:bodyPr>
          <a:lstStyle/>
          <a:p>
            <a:pPr algn="ctr">
              <a:lnSpc>
                <a:spcPts val="3569"/>
              </a:lnSpc>
            </a:pPr>
            <a:r>
              <a:rPr lang="en-US" sz="3000" b="true">
                <a:solidFill>
                  <a:srgbClr val="2E2C2B"/>
                </a:solidFill>
                <a:latin typeface="Garet Bold"/>
                <a:ea typeface="Garet Bold"/>
                <a:cs typeface="Garet Bold"/>
                <a:sym typeface="Garet Bold"/>
              </a:rPr>
              <a:t>problem Statement </a:t>
            </a:r>
          </a:p>
        </p:txBody>
      </p:sp>
      <p:sp>
        <p:nvSpPr>
          <p:cNvPr name="TextBox 12" id="12"/>
          <p:cNvSpPr txBox="true"/>
          <p:nvPr/>
        </p:nvSpPr>
        <p:spPr>
          <a:xfrm rot="0">
            <a:off x="-64246" y="7794123"/>
            <a:ext cx="2573398" cy="441960"/>
          </a:xfrm>
          <a:prstGeom prst="rect">
            <a:avLst/>
          </a:prstGeom>
        </p:spPr>
        <p:txBody>
          <a:bodyPr anchor="t" rtlCol="false" tIns="0" lIns="0" bIns="0" rIns="0">
            <a:spAutoFit/>
          </a:bodyPr>
          <a:lstStyle/>
          <a:p>
            <a:pPr algn="ctr">
              <a:lnSpc>
                <a:spcPts val="3569"/>
              </a:lnSpc>
            </a:pPr>
            <a:r>
              <a:rPr lang="en-US" sz="3000" b="true">
                <a:solidFill>
                  <a:srgbClr val="2E2C2B"/>
                </a:solidFill>
                <a:latin typeface="Garet Bold"/>
                <a:ea typeface="Garet Bold"/>
                <a:cs typeface="Garet Bold"/>
                <a:sym typeface="Garet Bold"/>
              </a:rPr>
              <a:t>Objectives</a:t>
            </a:r>
          </a:p>
        </p:txBody>
      </p:sp>
      <p:sp>
        <p:nvSpPr>
          <p:cNvPr name="TextBox 13" id="13"/>
          <p:cNvSpPr txBox="true"/>
          <p:nvPr/>
        </p:nvSpPr>
        <p:spPr>
          <a:xfrm rot="0">
            <a:off x="4847269" y="4857386"/>
            <a:ext cx="2509096" cy="441960"/>
          </a:xfrm>
          <a:prstGeom prst="rect">
            <a:avLst/>
          </a:prstGeom>
        </p:spPr>
        <p:txBody>
          <a:bodyPr anchor="t" rtlCol="false" tIns="0" lIns="0" bIns="0" rIns="0">
            <a:spAutoFit/>
          </a:bodyPr>
          <a:lstStyle/>
          <a:p>
            <a:pPr algn="ctr">
              <a:lnSpc>
                <a:spcPts val="3569"/>
              </a:lnSpc>
            </a:pPr>
            <a:r>
              <a:rPr lang="en-US" sz="3000" b="true">
                <a:solidFill>
                  <a:srgbClr val="2E2C2B"/>
                </a:solidFill>
                <a:latin typeface="Garet Bold"/>
                <a:ea typeface="Garet Bold"/>
                <a:cs typeface="Garet Bold"/>
                <a:sym typeface="Garet Bold"/>
              </a:rPr>
              <a:t>challenges</a:t>
            </a:r>
          </a:p>
        </p:txBody>
      </p:sp>
      <p:sp>
        <p:nvSpPr>
          <p:cNvPr name="TextBox 14" id="14"/>
          <p:cNvSpPr txBox="true"/>
          <p:nvPr/>
        </p:nvSpPr>
        <p:spPr>
          <a:xfrm rot="0">
            <a:off x="2765284" y="7920990"/>
            <a:ext cx="2840536" cy="1337310"/>
          </a:xfrm>
          <a:prstGeom prst="rect">
            <a:avLst/>
          </a:prstGeom>
        </p:spPr>
        <p:txBody>
          <a:bodyPr anchor="t" rtlCol="false" tIns="0" lIns="0" bIns="0" rIns="0">
            <a:spAutoFit/>
          </a:bodyPr>
          <a:lstStyle/>
          <a:p>
            <a:pPr algn="ctr">
              <a:lnSpc>
                <a:spcPts val="3569"/>
              </a:lnSpc>
            </a:pPr>
            <a:r>
              <a:rPr lang="en-US" sz="3000" b="true">
                <a:solidFill>
                  <a:srgbClr val="2E2C2B"/>
                </a:solidFill>
                <a:latin typeface="Garet Bold"/>
                <a:ea typeface="Garet Bold"/>
                <a:cs typeface="Garet Bold"/>
                <a:sym typeface="Garet Bold"/>
              </a:rPr>
              <a:t>Factors</a:t>
            </a:r>
          </a:p>
          <a:p>
            <a:pPr algn="ctr">
              <a:lnSpc>
                <a:spcPts val="3569"/>
              </a:lnSpc>
            </a:pPr>
            <a:r>
              <a:rPr lang="en-US" sz="3000" b="true">
                <a:solidFill>
                  <a:srgbClr val="2E2C2B"/>
                </a:solidFill>
                <a:latin typeface="Garet Bold"/>
                <a:ea typeface="Garet Bold"/>
                <a:cs typeface="Garet Bold"/>
                <a:sym typeface="Garet Bold"/>
              </a:rPr>
              <a:t>Affecting</a:t>
            </a:r>
          </a:p>
          <a:p>
            <a:pPr algn="ctr">
              <a:lnSpc>
                <a:spcPts val="3569"/>
              </a:lnSpc>
            </a:pPr>
            <a:r>
              <a:rPr lang="en-US" sz="3000" b="true">
                <a:solidFill>
                  <a:srgbClr val="2E2C2B"/>
                </a:solidFill>
                <a:latin typeface="Garet Bold"/>
                <a:ea typeface="Garet Bold"/>
                <a:cs typeface="Garet Bold"/>
                <a:sym typeface="Garet Bold"/>
              </a:rPr>
              <a:t>Weather</a:t>
            </a:r>
          </a:p>
        </p:txBody>
      </p:sp>
      <p:sp>
        <p:nvSpPr>
          <p:cNvPr name="Freeform 15" id="15"/>
          <p:cNvSpPr/>
          <p:nvPr/>
        </p:nvSpPr>
        <p:spPr>
          <a:xfrm flipH="false" flipV="false" rot="6923724">
            <a:off x="9763172" y="432368"/>
            <a:ext cx="1129715" cy="2085045"/>
          </a:xfrm>
          <a:custGeom>
            <a:avLst/>
            <a:gdLst/>
            <a:ahLst/>
            <a:cxnLst/>
            <a:rect r="r" b="b" t="t" l="l"/>
            <a:pathLst>
              <a:path h="2085045" w="1129715">
                <a:moveTo>
                  <a:pt x="0" y="0"/>
                </a:moveTo>
                <a:lnTo>
                  <a:pt x="1129715" y="0"/>
                </a:lnTo>
                <a:lnTo>
                  <a:pt x="1129715" y="2085045"/>
                </a:lnTo>
                <a:lnTo>
                  <a:pt x="0" y="20850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6" id="16"/>
          <p:cNvSpPr/>
          <p:nvPr/>
        </p:nvSpPr>
        <p:spPr>
          <a:xfrm flipV="true">
            <a:off x="785860" y="6583183"/>
            <a:ext cx="0" cy="1063804"/>
          </a:xfrm>
          <a:prstGeom prst="line">
            <a:avLst/>
          </a:prstGeom>
          <a:ln cap="flat" w="57150">
            <a:solidFill>
              <a:srgbClr val="146148"/>
            </a:solidFill>
            <a:prstDash val="solid"/>
            <a:headEnd type="oval" len="lg" w="lg"/>
            <a:tailEnd type="none" len="sm" w="sm"/>
          </a:ln>
        </p:spPr>
      </p:sp>
      <p:sp>
        <p:nvSpPr>
          <p:cNvPr name="TextBox 17" id="17"/>
          <p:cNvSpPr txBox="true"/>
          <p:nvPr/>
        </p:nvSpPr>
        <p:spPr>
          <a:xfrm rot="0">
            <a:off x="8432689" y="4703445"/>
            <a:ext cx="2509096" cy="441960"/>
          </a:xfrm>
          <a:prstGeom prst="rect">
            <a:avLst/>
          </a:prstGeom>
        </p:spPr>
        <p:txBody>
          <a:bodyPr anchor="t" rtlCol="false" tIns="0" lIns="0" bIns="0" rIns="0">
            <a:spAutoFit/>
          </a:bodyPr>
          <a:lstStyle/>
          <a:p>
            <a:pPr algn="ctr">
              <a:lnSpc>
                <a:spcPts val="3569"/>
              </a:lnSpc>
            </a:pPr>
            <a:r>
              <a:rPr lang="en-US" sz="3000" b="true">
                <a:solidFill>
                  <a:srgbClr val="2E2C2B"/>
                </a:solidFill>
                <a:latin typeface="Garet Bold"/>
                <a:ea typeface="Garet Bold"/>
                <a:cs typeface="Garet Bold"/>
                <a:sym typeface="Garet Bold"/>
              </a:rPr>
              <a:t>Results</a:t>
            </a:r>
          </a:p>
        </p:txBody>
      </p:sp>
      <p:sp>
        <p:nvSpPr>
          <p:cNvPr name="AutoShape 18" id="18"/>
          <p:cNvSpPr/>
          <p:nvPr/>
        </p:nvSpPr>
        <p:spPr>
          <a:xfrm flipV="true">
            <a:off x="11463931" y="6554608"/>
            <a:ext cx="0" cy="1063804"/>
          </a:xfrm>
          <a:prstGeom prst="line">
            <a:avLst/>
          </a:prstGeom>
          <a:ln cap="flat" w="57150">
            <a:solidFill>
              <a:srgbClr val="146148"/>
            </a:solidFill>
            <a:prstDash val="solid"/>
            <a:headEnd type="oval" len="lg" w="lg"/>
            <a:tailEnd type="none" len="sm" w="sm"/>
          </a:ln>
        </p:spPr>
      </p:sp>
      <p:sp>
        <p:nvSpPr>
          <p:cNvPr name="TextBox 19" id="19"/>
          <p:cNvSpPr txBox="true"/>
          <p:nvPr/>
        </p:nvSpPr>
        <p:spPr>
          <a:xfrm rot="0">
            <a:off x="9787531" y="7794123"/>
            <a:ext cx="3757433" cy="441960"/>
          </a:xfrm>
          <a:prstGeom prst="rect">
            <a:avLst/>
          </a:prstGeom>
        </p:spPr>
        <p:txBody>
          <a:bodyPr anchor="t" rtlCol="false" tIns="0" lIns="0" bIns="0" rIns="0">
            <a:spAutoFit/>
          </a:bodyPr>
          <a:lstStyle/>
          <a:p>
            <a:pPr algn="ctr">
              <a:lnSpc>
                <a:spcPts val="3569"/>
              </a:lnSpc>
            </a:pPr>
            <a:r>
              <a:rPr lang="en-US" sz="3000" b="true">
                <a:solidFill>
                  <a:srgbClr val="2E2C2B"/>
                </a:solidFill>
                <a:latin typeface="Garet Bold"/>
                <a:ea typeface="Garet Bold"/>
                <a:cs typeface="Garet Bold"/>
                <a:sym typeface="Garet Bold"/>
              </a:rPr>
              <a:t>Resource</a:t>
            </a:r>
          </a:p>
        </p:txBody>
      </p:sp>
    </p:spTree>
  </p:cSld>
  <p:clrMapOvr>
    <a:masterClrMapping/>
  </p:clrMapOvr>
  <p:transition spd="med">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6148"/>
        </a:solidFill>
      </p:bgPr>
    </p:bg>
    <p:spTree>
      <p:nvGrpSpPr>
        <p:cNvPr id="1" name=""/>
        <p:cNvGrpSpPr/>
        <p:nvPr/>
      </p:nvGrpSpPr>
      <p:grpSpPr>
        <a:xfrm>
          <a:off x="0" y="0"/>
          <a:ext cx="0" cy="0"/>
          <a:chOff x="0" y="0"/>
          <a:chExt cx="0" cy="0"/>
        </a:xfrm>
      </p:grpSpPr>
      <p:sp>
        <p:nvSpPr>
          <p:cNvPr name="Freeform 2" id="2"/>
          <p:cNvSpPr/>
          <p:nvPr/>
        </p:nvSpPr>
        <p:spPr>
          <a:xfrm flipH="false" flipV="false" rot="-8697828">
            <a:off x="14329207" y="2823985"/>
            <a:ext cx="7067947" cy="1182275"/>
          </a:xfrm>
          <a:custGeom>
            <a:avLst/>
            <a:gdLst/>
            <a:ahLst/>
            <a:cxnLst/>
            <a:rect r="r" b="b" t="t" l="l"/>
            <a:pathLst>
              <a:path h="1182275" w="7067947">
                <a:moveTo>
                  <a:pt x="0" y="0"/>
                </a:moveTo>
                <a:lnTo>
                  <a:pt x="7067948" y="0"/>
                </a:lnTo>
                <a:lnTo>
                  <a:pt x="7067948" y="1182275"/>
                </a:lnTo>
                <a:lnTo>
                  <a:pt x="0" y="1182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68973" y="3558081"/>
            <a:ext cx="4860690" cy="5880644"/>
            <a:chOff x="0" y="0"/>
            <a:chExt cx="11443870" cy="13845222"/>
          </a:xfrm>
        </p:grpSpPr>
        <p:sp>
          <p:nvSpPr>
            <p:cNvPr name="Freeform 4" id="4"/>
            <p:cNvSpPr/>
            <p:nvPr/>
          </p:nvSpPr>
          <p:spPr>
            <a:xfrm flipH="false" flipV="false" rot="0">
              <a:off x="-50165" y="-508"/>
              <a:ext cx="11508259" cy="13848650"/>
            </a:xfrm>
            <a:custGeom>
              <a:avLst/>
              <a:gdLst/>
              <a:ahLst/>
              <a:cxnLst/>
              <a:rect r="r" b="b" t="t" l="l"/>
              <a:pathLst>
                <a:path h="13848650" w="11508259">
                  <a:moveTo>
                    <a:pt x="11489844" y="12642150"/>
                  </a:moveTo>
                  <a:cubicBezTo>
                    <a:pt x="11476129" y="12947459"/>
                    <a:pt x="11436251" y="13285151"/>
                    <a:pt x="11226192" y="13524419"/>
                  </a:cubicBezTo>
                  <a:cubicBezTo>
                    <a:pt x="11143516" y="13618654"/>
                    <a:pt x="11036201" y="13687361"/>
                    <a:pt x="10917964" y="13727746"/>
                  </a:cubicBezTo>
                  <a:cubicBezTo>
                    <a:pt x="10806839" y="13765719"/>
                    <a:pt x="10690888" y="13773720"/>
                    <a:pt x="10574555" y="13781087"/>
                  </a:cubicBezTo>
                  <a:cubicBezTo>
                    <a:pt x="10320175" y="13797216"/>
                    <a:pt x="10065540" y="13812201"/>
                    <a:pt x="9810904" y="13824140"/>
                  </a:cubicBezTo>
                  <a:cubicBezTo>
                    <a:pt x="9375812" y="13837983"/>
                    <a:pt x="8212604" y="13848650"/>
                    <a:pt x="7048400" y="13844714"/>
                  </a:cubicBezTo>
                  <a:cubicBezTo>
                    <a:pt x="5992434" y="13841158"/>
                    <a:pt x="4936968" y="13829855"/>
                    <a:pt x="3881003" y="13824393"/>
                  </a:cubicBezTo>
                  <a:cubicBezTo>
                    <a:pt x="3146266" y="13820584"/>
                    <a:pt x="2411530" y="13816646"/>
                    <a:pt x="1903222" y="13819060"/>
                  </a:cubicBezTo>
                  <a:cubicBezTo>
                    <a:pt x="1724279" y="13821345"/>
                    <a:pt x="1545209" y="13825410"/>
                    <a:pt x="1366266" y="13819441"/>
                  </a:cubicBezTo>
                  <a:cubicBezTo>
                    <a:pt x="1203325" y="13813980"/>
                    <a:pt x="1034288" y="13804327"/>
                    <a:pt x="877824" y="13754797"/>
                  </a:cubicBezTo>
                  <a:cubicBezTo>
                    <a:pt x="717296" y="13703997"/>
                    <a:pt x="571881" y="13610525"/>
                    <a:pt x="459994" y="13484541"/>
                  </a:cubicBezTo>
                  <a:cubicBezTo>
                    <a:pt x="340233" y="13349794"/>
                    <a:pt x="253238" y="13180376"/>
                    <a:pt x="219710" y="13002958"/>
                  </a:cubicBezTo>
                  <a:cubicBezTo>
                    <a:pt x="199390" y="12895515"/>
                    <a:pt x="195072" y="12785914"/>
                    <a:pt x="194056" y="12676822"/>
                  </a:cubicBezTo>
                  <a:cubicBezTo>
                    <a:pt x="192913" y="12561633"/>
                    <a:pt x="193040" y="12446317"/>
                    <a:pt x="191897" y="12331127"/>
                  </a:cubicBezTo>
                  <a:cubicBezTo>
                    <a:pt x="187452" y="11855767"/>
                    <a:pt x="175260" y="9583623"/>
                    <a:pt x="155702" y="7272458"/>
                  </a:cubicBezTo>
                  <a:cubicBezTo>
                    <a:pt x="136144" y="4971179"/>
                    <a:pt x="109093" y="2670518"/>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3318354" y="1016"/>
                    <a:pt x="4982858" y="508"/>
                  </a:cubicBezTo>
                  <a:cubicBezTo>
                    <a:pt x="6684274" y="0"/>
                    <a:pt x="8385690" y="8509"/>
                    <a:pt x="9695843" y="20447"/>
                  </a:cubicBezTo>
                  <a:cubicBezTo>
                    <a:pt x="9924316" y="26797"/>
                    <a:pt x="10152662" y="34036"/>
                    <a:pt x="10381134" y="41783"/>
                  </a:cubicBezTo>
                  <a:cubicBezTo>
                    <a:pt x="10487433" y="45339"/>
                    <a:pt x="10594494" y="45339"/>
                    <a:pt x="10700032" y="60325"/>
                  </a:cubicBezTo>
                  <a:cubicBezTo>
                    <a:pt x="10792107" y="73406"/>
                    <a:pt x="10882404" y="97409"/>
                    <a:pt x="10968129" y="133604"/>
                  </a:cubicBezTo>
                  <a:cubicBezTo>
                    <a:pt x="11096018" y="187579"/>
                    <a:pt x="11238384" y="273050"/>
                    <a:pt x="11298202" y="404368"/>
                  </a:cubicBezTo>
                  <a:cubicBezTo>
                    <a:pt x="11347732" y="513207"/>
                    <a:pt x="11366655" y="634619"/>
                    <a:pt x="11381387" y="752348"/>
                  </a:cubicBezTo>
                  <a:cubicBezTo>
                    <a:pt x="11415804" y="1026287"/>
                    <a:pt x="11414533" y="1304036"/>
                    <a:pt x="11412882" y="1579753"/>
                  </a:cubicBezTo>
                  <a:cubicBezTo>
                    <a:pt x="11410851" y="1908302"/>
                    <a:pt x="11412375" y="3075900"/>
                    <a:pt x="11410089" y="4675177"/>
                  </a:cubicBezTo>
                  <a:cubicBezTo>
                    <a:pt x="11407549" y="6378890"/>
                    <a:pt x="11415295" y="8079512"/>
                    <a:pt x="11437140" y="9780135"/>
                  </a:cubicBezTo>
                  <a:cubicBezTo>
                    <a:pt x="11462413" y="11761311"/>
                    <a:pt x="11508259" y="12233592"/>
                    <a:pt x="11489844" y="12642150"/>
                  </a:cubicBezTo>
                  <a:close/>
                </a:path>
              </a:pathLst>
            </a:custGeom>
            <a:solidFill>
              <a:srgbClr val="FFFFFF"/>
            </a:solidFill>
          </p:spPr>
        </p:sp>
      </p:grpSp>
      <p:grpSp>
        <p:nvGrpSpPr>
          <p:cNvPr name="Group 5" id="5"/>
          <p:cNvGrpSpPr/>
          <p:nvPr/>
        </p:nvGrpSpPr>
        <p:grpSpPr>
          <a:xfrm rot="0">
            <a:off x="11758337" y="3558081"/>
            <a:ext cx="4860690" cy="5880644"/>
            <a:chOff x="0" y="0"/>
            <a:chExt cx="11443870" cy="13845222"/>
          </a:xfrm>
        </p:grpSpPr>
        <p:sp>
          <p:nvSpPr>
            <p:cNvPr name="Freeform 6" id="6"/>
            <p:cNvSpPr/>
            <p:nvPr/>
          </p:nvSpPr>
          <p:spPr>
            <a:xfrm flipH="false" flipV="false" rot="0">
              <a:off x="-50165" y="-508"/>
              <a:ext cx="11508259" cy="13848650"/>
            </a:xfrm>
            <a:custGeom>
              <a:avLst/>
              <a:gdLst/>
              <a:ahLst/>
              <a:cxnLst/>
              <a:rect r="r" b="b" t="t" l="l"/>
              <a:pathLst>
                <a:path h="13848650" w="11508259">
                  <a:moveTo>
                    <a:pt x="11489844" y="12642150"/>
                  </a:moveTo>
                  <a:cubicBezTo>
                    <a:pt x="11476129" y="12947459"/>
                    <a:pt x="11436251" y="13285151"/>
                    <a:pt x="11226192" y="13524419"/>
                  </a:cubicBezTo>
                  <a:cubicBezTo>
                    <a:pt x="11143516" y="13618654"/>
                    <a:pt x="11036201" y="13687361"/>
                    <a:pt x="10917964" y="13727746"/>
                  </a:cubicBezTo>
                  <a:cubicBezTo>
                    <a:pt x="10806839" y="13765719"/>
                    <a:pt x="10690888" y="13773720"/>
                    <a:pt x="10574555" y="13781087"/>
                  </a:cubicBezTo>
                  <a:cubicBezTo>
                    <a:pt x="10320175" y="13797216"/>
                    <a:pt x="10065540" y="13812201"/>
                    <a:pt x="9810904" y="13824140"/>
                  </a:cubicBezTo>
                  <a:cubicBezTo>
                    <a:pt x="9375812" y="13837983"/>
                    <a:pt x="8212604" y="13848650"/>
                    <a:pt x="7048400" y="13844714"/>
                  </a:cubicBezTo>
                  <a:cubicBezTo>
                    <a:pt x="5992434" y="13841158"/>
                    <a:pt x="4936968" y="13829855"/>
                    <a:pt x="3881003" y="13824393"/>
                  </a:cubicBezTo>
                  <a:cubicBezTo>
                    <a:pt x="3146266" y="13820584"/>
                    <a:pt x="2411530" y="13816646"/>
                    <a:pt x="1903222" y="13819060"/>
                  </a:cubicBezTo>
                  <a:cubicBezTo>
                    <a:pt x="1724279" y="13821345"/>
                    <a:pt x="1545209" y="13825410"/>
                    <a:pt x="1366266" y="13819441"/>
                  </a:cubicBezTo>
                  <a:cubicBezTo>
                    <a:pt x="1203325" y="13813980"/>
                    <a:pt x="1034288" y="13804327"/>
                    <a:pt x="877824" y="13754797"/>
                  </a:cubicBezTo>
                  <a:cubicBezTo>
                    <a:pt x="717296" y="13703997"/>
                    <a:pt x="571881" y="13610525"/>
                    <a:pt x="459994" y="13484541"/>
                  </a:cubicBezTo>
                  <a:cubicBezTo>
                    <a:pt x="340233" y="13349794"/>
                    <a:pt x="253238" y="13180376"/>
                    <a:pt x="219710" y="13002958"/>
                  </a:cubicBezTo>
                  <a:cubicBezTo>
                    <a:pt x="199390" y="12895515"/>
                    <a:pt x="195072" y="12785914"/>
                    <a:pt x="194056" y="12676822"/>
                  </a:cubicBezTo>
                  <a:cubicBezTo>
                    <a:pt x="192913" y="12561633"/>
                    <a:pt x="193040" y="12446317"/>
                    <a:pt x="191897" y="12331127"/>
                  </a:cubicBezTo>
                  <a:cubicBezTo>
                    <a:pt x="187452" y="11855767"/>
                    <a:pt x="175260" y="9583623"/>
                    <a:pt x="155702" y="7272458"/>
                  </a:cubicBezTo>
                  <a:cubicBezTo>
                    <a:pt x="136144" y="4971179"/>
                    <a:pt x="109093" y="2670518"/>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3318354" y="1016"/>
                    <a:pt x="4982858" y="508"/>
                  </a:cubicBezTo>
                  <a:cubicBezTo>
                    <a:pt x="6684274" y="0"/>
                    <a:pt x="8385690" y="8509"/>
                    <a:pt x="9695843" y="20447"/>
                  </a:cubicBezTo>
                  <a:cubicBezTo>
                    <a:pt x="9924316" y="26797"/>
                    <a:pt x="10152662" y="34036"/>
                    <a:pt x="10381134" y="41783"/>
                  </a:cubicBezTo>
                  <a:cubicBezTo>
                    <a:pt x="10487433" y="45339"/>
                    <a:pt x="10594494" y="45339"/>
                    <a:pt x="10700032" y="60325"/>
                  </a:cubicBezTo>
                  <a:cubicBezTo>
                    <a:pt x="10792107" y="73406"/>
                    <a:pt x="10882404" y="97409"/>
                    <a:pt x="10968129" y="133604"/>
                  </a:cubicBezTo>
                  <a:cubicBezTo>
                    <a:pt x="11096018" y="187579"/>
                    <a:pt x="11238384" y="273050"/>
                    <a:pt x="11298202" y="404368"/>
                  </a:cubicBezTo>
                  <a:cubicBezTo>
                    <a:pt x="11347732" y="513207"/>
                    <a:pt x="11366655" y="634619"/>
                    <a:pt x="11381387" y="752348"/>
                  </a:cubicBezTo>
                  <a:cubicBezTo>
                    <a:pt x="11415804" y="1026287"/>
                    <a:pt x="11414533" y="1304036"/>
                    <a:pt x="11412882" y="1579753"/>
                  </a:cubicBezTo>
                  <a:cubicBezTo>
                    <a:pt x="11410851" y="1908302"/>
                    <a:pt x="11412375" y="3075900"/>
                    <a:pt x="11410089" y="4675177"/>
                  </a:cubicBezTo>
                  <a:cubicBezTo>
                    <a:pt x="11407549" y="6378890"/>
                    <a:pt x="11415295" y="8079512"/>
                    <a:pt x="11437140" y="9780135"/>
                  </a:cubicBezTo>
                  <a:cubicBezTo>
                    <a:pt x="11462413" y="11761311"/>
                    <a:pt x="11508259" y="12233592"/>
                    <a:pt x="11489844" y="12642150"/>
                  </a:cubicBezTo>
                  <a:close/>
                </a:path>
              </a:pathLst>
            </a:custGeom>
            <a:solidFill>
              <a:srgbClr val="FFFFFF"/>
            </a:solidFill>
          </p:spPr>
        </p:sp>
      </p:grpSp>
      <p:sp>
        <p:nvSpPr>
          <p:cNvPr name="Freeform 7" id="7"/>
          <p:cNvSpPr/>
          <p:nvPr/>
        </p:nvSpPr>
        <p:spPr>
          <a:xfrm flipH="false" flipV="false" rot="0">
            <a:off x="3063315" y="4230921"/>
            <a:ext cx="2072006" cy="2072006"/>
          </a:xfrm>
          <a:custGeom>
            <a:avLst/>
            <a:gdLst/>
            <a:ahLst/>
            <a:cxnLst/>
            <a:rect r="r" b="b" t="t" l="l"/>
            <a:pathLst>
              <a:path h="2072006" w="2072006">
                <a:moveTo>
                  <a:pt x="0" y="0"/>
                </a:moveTo>
                <a:lnTo>
                  <a:pt x="2072006" y="0"/>
                </a:lnTo>
                <a:lnTo>
                  <a:pt x="2072006" y="2072006"/>
                </a:lnTo>
                <a:lnTo>
                  <a:pt x="0" y="2072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074913" y="6566771"/>
            <a:ext cx="4194851" cy="2214246"/>
          </a:xfrm>
          <a:prstGeom prst="rect">
            <a:avLst/>
          </a:prstGeom>
        </p:spPr>
        <p:txBody>
          <a:bodyPr anchor="t" rtlCol="false" tIns="0" lIns="0" bIns="0" rIns="0">
            <a:spAutoFit/>
          </a:bodyPr>
          <a:lstStyle/>
          <a:p>
            <a:pPr algn="ctr">
              <a:lnSpc>
                <a:spcPts val="4479"/>
              </a:lnSpc>
            </a:pPr>
            <a:r>
              <a:rPr lang="en-US" sz="3199">
                <a:solidFill>
                  <a:srgbClr val="2E2C2B"/>
                </a:solidFill>
                <a:latin typeface="Garet"/>
                <a:ea typeface="Garet"/>
                <a:cs typeface="Garet"/>
                <a:sym typeface="Garet"/>
              </a:rPr>
              <a:t>Leverage machine learning for classification and regression tasks.​</a:t>
            </a:r>
          </a:p>
        </p:txBody>
      </p:sp>
      <p:grpSp>
        <p:nvGrpSpPr>
          <p:cNvPr name="Group 9" id="9"/>
          <p:cNvGrpSpPr/>
          <p:nvPr/>
        </p:nvGrpSpPr>
        <p:grpSpPr>
          <a:xfrm rot="0">
            <a:off x="1475210" y="3236382"/>
            <a:ext cx="1140158" cy="114015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E00"/>
            </a:solidFill>
          </p:spPr>
        </p:sp>
        <p:sp>
          <p:nvSpPr>
            <p:cNvPr name="TextBox 11" id="11"/>
            <p:cNvSpPr txBox="true"/>
            <p:nvPr/>
          </p:nvSpPr>
          <p:spPr>
            <a:xfrm>
              <a:off x="76200" y="114300"/>
              <a:ext cx="660400" cy="622300"/>
            </a:xfrm>
            <a:prstGeom prst="rect">
              <a:avLst/>
            </a:prstGeom>
          </p:spPr>
          <p:txBody>
            <a:bodyPr anchor="ctr" rtlCol="false" tIns="50800" lIns="50800" bIns="50800" rIns="50800"/>
            <a:lstStyle/>
            <a:p>
              <a:pPr algn="ctr">
                <a:lnSpc>
                  <a:spcPts val="3850"/>
                </a:lnSpc>
              </a:pPr>
              <a:r>
                <a:rPr lang="en-US" b="true" sz="3500">
                  <a:solidFill>
                    <a:srgbClr val="2E2C2B"/>
                  </a:solidFill>
                  <a:latin typeface="Garet Ultra-Bold"/>
                  <a:ea typeface="Garet Ultra-Bold"/>
                  <a:cs typeface="Garet Ultra-Bold"/>
                  <a:sym typeface="Garet Ultra-Bold"/>
                </a:rPr>
                <a:t>1</a:t>
              </a:r>
            </a:p>
          </p:txBody>
        </p:sp>
      </p:grpSp>
      <p:grpSp>
        <p:nvGrpSpPr>
          <p:cNvPr name="Group 12" id="12"/>
          <p:cNvGrpSpPr/>
          <p:nvPr/>
        </p:nvGrpSpPr>
        <p:grpSpPr>
          <a:xfrm rot="0">
            <a:off x="6909925" y="3558081"/>
            <a:ext cx="4543612" cy="5880644"/>
            <a:chOff x="0" y="0"/>
            <a:chExt cx="8587053" cy="11113931"/>
          </a:xfrm>
        </p:grpSpPr>
        <p:sp>
          <p:nvSpPr>
            <p:cNvPr name="Freeform 13" id="13"/>
            <p:cNvSpPr/>
            <p:nvPr/>
          </p:nvSpPr>
          <p:spPr>
            <a:xfrm flipH="false" flipV="false" rot="0">
              <a:off x="-50165" y="-508"/>
              <a:ext cx="8651442" cy="11117360"/>
            </a:xfrm>
            <a:custGeom>
              <a:avLst/>
              <a:gdLst/>
              <a:ahLst/>
              <a:cxnLst/>
              <a:rect r="r" b="b" t="t" l="l"/>
              <a:pathLst>
                <a:path h="11117360" w="8651442">
                  <a:moveTo>
                    <a:pt x="8633026" y="9910860"/>
                  </a:moveTo>
                  <a:cubicBezTo>
                    <a:pt x="8619311" y="10216168"/>
                    <a:pt x="8579433" y="10553862"/>
                    <a:pt x="8369374" y="10793129"/>
                  </a:cubicBezTo>
                  <a:cubicBezTo>
                    <a:pt x="8286698" y="10887364"/>
                    <a:pt x="8179383" y="10956070"/>
                    <a:pt x="8061146" y="10996456"/>
                  </a:cubicBezTo>
                  <a:cubicBezTo>
                    <a:pt x="7950021" y="11034429"/>
                    <a:pt x="7834070" y="11042430"/>
                    <a:pt x="7717737" y="11049796"/>
                  </a:cubicBezTo>
                  <a:cubicBezTo>
                    <a:pt x="7463357" y="11065926"/>
                    <a:pt x="7208722" y="11080912"/>
                    <a:pt x="6954086" y="11092850"/>
                  </a:cubicBezTo>
                  <a:cubicBezTo>
                    <a:pt x="6589288" y="11106692"/>
                    <a:pt x="5864376" y="11117360"/>
                    <a:pt x="5138842" y="11113423"/>
                  </a:cubicBezTo>
                  <a:cubicBezTo>
                    <a:pt x="4480764" y="11109867"/>
                    <a:pt x="3822997" y="11098564"/>
                    <a:pt x="3164919" y="11093103"/>
                  </a:cubicBezTo>
                  <a:cubicBezTo>
                    <a:pt x="2707031" y="11089293"/>
                    <a:pt x="2249142" y="11085356"/>
                    <a:pt x="1903222" y="11087769"/>
                  </a:cubicBezTo>
                  <a:cubicBezTo>
                    <a:pt x="1724279" y="11090055"/>
                    <a:pt x="1545209" y="11094119"/>
                    <a:pt x="1366266" y="11088151"/>
                  </a:cubicBezTo>
                  <a:cubicBezTo>
                    <a:pt x="1203325" y="11082689"/>
                    <a:pt x="1034288" y="11073038"/>
                    <a:pt x="877824" y="11023507"/>
                  </a:cubicBezTo>
                  <a:cubicBezTo>
                    <a:pt x="717296" y="10972707"/>
                    <a:pt x="571881" y="10879235"/>
                    <a:pt x="459994" y="10753251"/>
                  </a:cubicBezTo>
                  <a:cubicBezTo>
                    <a:pt x="340233" y="10618504"/>
                    <a:pt x="253238" y="10449087"/>
                    <a:pt x="219710" y="10271667"/>
                  </a:cubicBezTo>
                  <a:cubicBezTo>
                    <a:pt x="199390" y="10164226"/>
                    <a:pt x="195072" y="10054625"/>
                    <a:pt x="194056" y="9945531"/>
                  </a:cubicBezTo>
                  <a:cubicBezTo>
                    <a:pt x="192913" y="9830342"/>
                    <a:pt x="193040" y="9715027"/>
                    <a:pt x="191897" y="9599838"/>
                  </a:cubicBezTo>
                  <a:cubicBezTo>
                    <a:pt x="187452" y="9124477"/>
                    <a:pt x="175260" y="7481045"/>
                    <a:pt x="155702" y="5812334"/>
                  </a:cubicBezTo>
                  <a:cubicBezTo>
                    <a:pt x="136144" y="4150761"/>
                    <a:pt x="109093" y="2489635"/>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814276" y="1016"/>
                    <a:pt x="3851596" y="508"/>
                  </a:cubicBezTo>
                  <a:cubicBezTo>
                    <a:pt x="4911919" y="0"/>
                    <a:pt x="5972243" y="8509"/>
                    <a:pt x="6839025" y="20447"/>
                  </a:cubicBezTo>
                  <a:cubicBezTo>
                    <a:pt x="7067498" y="26797"/>
                    <a:pt x="7295844" y="34036"/>
                    <a:pt x="7524317" y="41783"/>
                  </a:cubicBezTo>
                  <a:cubicBezTo>
                    <a:pt x="7630615" y="45339"/>
                    <a:pt x="7737676" y="45339"/>
                    <a:pt x="7843214" y="60325"/>
                  </a:cubicBezTo>
                  <a:cubicBezTo>
                    <a:pt x="7935289" y="73406"/>
                    <a:pt x="8025586" y="97409"/>
                    <a:pt x="8111311" y="133604"/>
                  </a:cubicBezTo>
                  <a:cubicBezTo>
                    <a:pt x="8239200" y="187579"/>
                    <a:pt x="8381567" y="273050"/>
                    <a:pt x="8441384" y="404368"/>
                  </a:cubicBezTo>
                  <a:cubicBezTo>
                    <a:pt x="8490914" y="513207"/>
                    <a:pt x="8509837" y="634619"/>
                    <a:pt x="8524569" y="752348"/>
                  </a:cubicBezTo>
                  <a:cubicBezTo>
                    <a:pt x="8558986" y="1026287"/>
                    <a:pt x="8557715" y="1304036"/>
                    <a:pt x="8556064" y="1579753"/>
                  </a:cubicBezTo>
                  <a:cubicBezTo>
                    <a:pt x="8554033" y="1908302"/>
                    <a:pt x="8555557" y="2782329"/>
                    <a:pt x="8553271" y="3937041"/>
                  </a:cubicBezTo>
                  <a:cubicBezTo>
                    <a:pt x="8550731" y="5167159"/>
                    <a:pt x="8558477" y="6395044"/>
                    <a:pt x="8580322" y="7622931"/>
                  </a:cubicBezTo>
                  <a:cubicBezTo>
                    <a:pt x="8605595" y="9053383"/>
                    <a:pt x="8651442" y="9502302"/>
                    <a:pt x="8633026" y="9910860"/>
                  </a:cubicBezTo>
                  <a:close/>
                </a:path>
              </a:pathLst>
            </a:custGeom>
            <a:solidFill>
              <a:srgbClr val="FFFFFF"/>
            </a:solidFill>
          </p:spPr>
        </p:sp>
      </p:grpSp>
      <p:sp>
        <p:nvSpPr>
          <p:cNvPr name="Freeform 14" id="14"/>
          <p:cNvSpPr/>
          <p:nvPr/>
        </p:nvSpPr>
        <p:spPr>
          <a:xfrm flipH="false" flipV="false" rot="0">
            <a:off x="7960850" y="3861165"/>
            <a:ext cx="2441762" cy="2441762"/>
          </a:xfrm>
          <a:custGeom>
            <a:avLst/>
            <a:gdLst/>
            <a:ahLst/>
            <a:cxnLst/>
            <a:rect r="r" b="b" t="t" l="l"/>
            <a:pathLst>
              <a:path h="2441762" w="2441762">
                <a:moveTo>
                  <a:pt x="0" y="0"/>
                </a:moveTo>
                <a:lnTo>
                  <a:pt x="2441762" y="0"/>
                </a:lnTo>
                <a:lnTo>
                  <a:pt x="2441762" y="2441762"/>
                </a:lnTo>
                <a:lnTo>
                  <a:pt x="0" y="24417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7001540" y="6566771"/>
            <a:ext cx="4360383" cy="2214246"/>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2E2C2B"/>
                </a:solidFill>
                <a:latin typeface="Garet"/>
                <a:ea typeface="Garet"/>
                <a:cs typeface="Garet"/>
                <a:sym typeface="Garet"/>
              </a:rPr>
              <a:t> Improve accuracy over traditional weather forecasting methods.​</a:t>
            </a:r>
          </a:p>
        </p:txBody>
      </p:sp>
      <p:grpSp>
        <p:nvGrpSpPr>
          <p:cNvPr name="Group 16" id="16"/>
          <p:cNvGrpSpPr/>
          <p:nvPr/>
        </p:nvGrpSpPr>
        <p:grpSpPr>
          <a:xfrm rot="0">
            <a:off x="6720163" y="3278072"/>
            <a:ext cx="1056778" cy="105677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E00"/>
            </a:solidFill>
          </p:spPr>
        </p:sp>
        <p:sp>
          <p:nvSpPr>
            <p:cNvPr name="TextBox 18" id="18"/>
            <p:cNvSpPr txBox="true"/>
            <p:nvPr/>
          </p:nvSpPr>
          <p:spPr>
            <a:xfrm>
              <a:off x="76200" y="114300"/>
              <a:ext cx="660400" cy="622300"/>
            </a:xfrm>
            <a:prstGeom prst="rect">
              <a:avLst/>
            </a:prstGeom>
          </p:spPr>
          <p:txBody>
            <a:bodyPr anchor="ctr" rtlCol="false" tIns="50800" lIns="50800" bIns="50800" rIns="50800"/>
            <a:lstStyle/>
            <a:p>
              <a:pPr algn="ctr">
                <a:lnSpc>
                  <a:spcPts val="3850"/>
                </a:lnSpc>
              </a:pPr>
              <a:r>
                <a:rPr lang="en-US" b="true" sz="3500">
                  <a:solidFill>
                    <a:srgbClr val="2E2C2B"/>
                  </a:solidFill>
                  <a:latin typeface="Garet Ultra-Bold"/>
                  <a:ea typeface="Garet Ultra-Bold"/>
                  <a:cs typeface="Garet Ultra-Bold"/>
                  <a:sym typeface="Garet Ultra-Bold"/>
                </a:rPr>
                <a:t>2</a:t>
              </a:r>
            </a:p>
          </p:txBody>
        </p:sp>
      </p:grpSp>
      <p:sp>
        <p:nvSpPr>
          <p:cNvPr name="Freeform 19" id="19"/>
          <p:cNvSpPr/>
          <p:nvPr/>
        </p:nvSpPr>
        <p:spPr>
          <a:xfrm flipH="false" flipV="false" rot="0">
            <a:off x="13437583" y="4116067"/>
            <a:ext cx="1502199" cy="2254707"/>
          </a:xfrm>
          <a:custGeom>
            <a:avLst/>
            <a:gdLst/>
            <a:ahLst/>
            <a:cxnLst/>
            <a:rect r="r" b="b" t="t" l="l"/>
            <a:pathLst>
              <a:path h="2254707" w="1502199">
                <a:moveTo>
                  <a:pt x="0" y="0"/>
                </a:moveTo>
                <a:lnTo>
                  <a:pt x="1502199" y="0"/>
                </a:lnTo>
                <a:lnTo>
                  <a:pt x="1502199" y="2254707"/>
                </a:lnTo>
                <a:lnTo>
                  <a:pt x="0" y="22547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11831214" y="6566771"/>
            <a:ext cx="4714937" cy="2214246"/>
          </a:xfrm>
          <a:prstGeom prst="rect">
            <a:avLst/>
          </a:prstGeom>
        </p:spPr>
        <p:txBody>
          <a:bodyPr anchor="t" rtlCol="false" tIns="0" lIns="0" bIns="0" rIns="0">
            <a:spAutoFit/>
          </a:bodyPr>
          <a:lstStyle/>
          <a:p>
            <a:pPr algn="ctr" marL="0" indent="0" lvl="0">
              <a:lnSpc>
                <a:spcPts val="4479"/>
              </a:lnSpc>
              <a:spcBef>
                <a:spcPct val="0"/>
              </a:spcBef>
            </a:pPr>
            <a:r>
              <a:rPr lang="en-US" sz="3199">
                <a:solidFill>
                  <a:srgbClr val="2E2C2B"/>
                </a:solidFill>
                <a:latin typeface="Garet"/>
                <a:ea typeface="Garet"/>
                <a:cs typeface="Garet"/>
                <a:sym typeface="Garet"/>
              </a:rPr>
              <a:t>Develop a robust AI-based system to predict weather conditions.​</a:t>
            </a:r>
          </a:p>
        </p:txBody>
      </p:sp>
      <p:grpSp>
        <p:nvGrpSpPr>
          <p:cNvPr name="Group 21" id="21"/>
          <p:cNvGrpSpPr/>
          <p:nvPr/>
        </p:nvGrpSpPr>
        <p:grpSpPr>
          <a:xfrm rot="0">
            <a:off x="11647456" y="3287305"/>
            <a:ext cx="1038311" cy="103831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E00"/>
            </a:solidFill>
          </p:spPr>
        </p:sp>
        <p:sp>
          <p:nvSpPr>
            <p:cNvPr name="TextBox 23" id="23"/>
            <p:cNvSpPr txBox="true"/>
            <p:nvPr/>
          </p:nvSpPr>
          <p:spPr>
            <a:xfrm>
              <a:off x="76200" y="114300"/>
              <a:ext cx="660400" cy="622300"/>
            </a:xfrm>
            <a:prstGeom prst="rect">
              <a:avLst/>
            </a:prstGeom>
          </p:spPr>
          <p:txBody>
            <a:bodyPr anchor="ctr" rtlCol="false" tIns="50800" lIns="50800" bIns="50800" rIns="50800"/>
            <a:lstStyle/>
            <a:p>
              <a:pPr algn="ctr">
                <a:lnSpc>
                  <a:spcPts val="3850"/>
                </a:lnSpc>
              </a:pPr>
              <a:r>
                <a:rPr lang="en-US" b="true" sz="3500">
                  <a:solidFill>
                    <a:srgbClr val="2E2C2B"/>
                  </a:solidFill>
                  <a:latin typeface="Garet Ultra-Bold"/>
                  <a:ea typeface="Garet Ultra-Bold"/>
                  <a:cs typeface="Garet Ultra-Bold"/>
                  <a:sym typeface="Garet Ultra-Bold"/>
                </a:rPr>
                <a:t>3</a:t>
              </a:r>
            </a:p>
          </p:txBody>
        </p:sp>
      </p:grpSp>
      <p:sp>
        <p:nvSpPr>
          <p:cNvPr name="TextBox 24" id="24"/>
          <p:cNvSpPr txBox="true"/>
          <p:nvPr/>
        </p:nvSpPr>
        <p:spPr>
          <a:xfrm rot="0">
            <a:off x="4578655" y="892748"/>
            <a:ext cx="9130689" cy="1000125"/>
          </a:xfrm>
          <a:prstGeom prst="rect">
            <a:avLst/>
          </a:prstGeom>
        </p:spPr>
        <p:txBody>
          <a:bodyPr anchor="t" rtlCol="false" tIns="0" lIns="0" bIns="0" rIns="0">
            <a:spAutoFit/>
          </a:bodyPr>
          <a:lstStyle/>
          <a:p>
            <a:pPr algn="ctr">
              <a:lnSpc>
                <a:spcPts val="7800"/>
              </a:lnSpc>
            </a:pPr>
            <a:r>
              <a:rPr lang="en-US" b="true" sz="6500">
                <a:solidFill>
                  <a:srgbClr val="FFFFFF"/>
                </a:solidFill>
                <a:latin typeface="Garet Ultra-Bold"/>
                <a:ea typeface="Garet Ultra-Bold"/>
                <a:cs typeface="Garet Ultra-Bold"/>
                <a:sym typeface="Garet Ultra-Bold"/>
              </a:rPr>
              <a:t>Objective</a:t>
            </a:r>
          </a:p>
        </p:txBody>
      </p:sp>
      <p:sp>
        <p:nvSpPr>
          <p:cNvPr name="Freeform 25" id="25"/>
          <p:cNvSpPr/>
          <p:nvPr/>
        </p:nvSpPr>
        <p:spPr>
          <a:xfrm flipH="false" flipV="false" rot="685344">
            <a:off x="2715193" y="625922"/>
            <a:ext cx="1357319" cy="1143877"/>
          </a:xfrm>
          <a:custGeom>
            <a:avLst/>
            <a:gdLst/>
            <a:ahLst/>
            <a:cxnLst/>
            <a:rect r="r" b="b" t="t" l="l"/>
            <a:pathLst>
              <a:path h="1143877" w="1357319">
                <a:moveTo>
                  <a:pt x="0" y="0"/>
                </a:moveTo>
                <a:lnTo>
                  <a:pt x="1357320" y="0"/>
                </a:lnTo>
                <a:lnTo>
                  <a:pt x="1357320" y="1143877"/>
                </a:lnTo>
                <a:lnTo>
                  <a:pt x="0" y="1143877"/>
                </a:lnTo>
                <a:lnTo>
                  <a:pt x="0" y="0"/>
                </a:lnTo>
                <a:close/>
              </a:path>
            </a:pathLst>
          </a:custGeom>
          <a:blipFill>
            <a:blip r:embed="rId10">
              <a:extLst>
                <a:ext uri="{96DAC541-7B7A-43D3-8B79-37D633B846F1}">
                  <asvg:svgBlip xmlns:asvg="http://schemas.microsoft.com/office/drawing/2016/SVG/main" r:embed="rId11"/>
                </a:ext>
              </a:extLst>
            </a:blip>
            <a:stretch>
              <a:fillRect l="0" t="0" r="0" b="-70398"/>
            </a:stretch>
          </a:blipFill>
        </p:spPr>
      </p:sp>
    </p:spTree>
  </p:cSld>
  <p:clrMapOvr>
    <a:masterClrMapping/>
  </p:clrMapOvr>
  <p:transition spd="med">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sp>
        <p:nvSpPr>
          <p:cNvPr name="Freeform 2" id="2"/>
          <p:cNvSpPr/>
          <p:nvPr/>
        </p:nvSpPr>
        <p:spPr>
          <a:xfrm flipH="false" flipV="false" rot="0">
            <a:off x="1058118" y="289229"/>
            <a:ext cx="4193429" cy="9299944"/>
          </a:xfrm>
          <a:custGeom>
            <a:avLst/>
            <a:gdLst/>
            <a:ahLst/>
            <a:cxnLst/>
            <a:rect r="r" b="b" t="t" l="l"/>
            <a:pathLst>
              <a:path h="9299944" w="4193429">
                <a:moveTo>
                  <a:pt x="0" y="0"/>
                </a:moveTo>
                <a:lnTo>
                  <a:pt x="4193429" y="0"/>
                </a:lnTo>
                <a:lnTo>
                  <a:pt x="4193429" y="9299944"/>
                </a:lnTo>
                <a:lnTo>
                  <a:pt x="0" y="92999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341592" y="3249905"/>
            <a:ext cx="5269405" cy="5567930"/>
            <a:chOff x="0" y="0"/>
            <a:chExt cx="8699667" cy="9192524"/>
          </a:xfrm>
        </p:grpSpPr>
        <p:sp>
          <p:nvSpPr>
            <p:cNvPr name="Freeform 4" id="4"/>
            <p:cNvSpPr/>
            <p:nvPr/>
          </p:nvSpPr>
          <p:spPr>
            <a:xfrm flipH="false" flipV="false" rot="0">
              <a:off x="-50165" y="-508"/>
              <a:ext cx="8764056" cy="9195953"/>
            </a:xfrm>
            <a:custGeom>
              <a:avLst/>
              <a:gdLst/>
              <a:ahLst/>
              <a:cxnLst/>
              <a:rect r="r" b="b" t="t" l="l"/>
              <a:pathLst>
                <a:path h="9195953" w="8764056">
                  <a:moveTo>
                    <a:pt x="8745640" y="7989453"/>
                  </a:moveTo>
                  <a:cubicBezTo>
                    <a:pt x="8731925" y="8294761"/>
                    <a:pt x="8692047" y="8632454"/>
                    <a:pt x="8481988" y="8871722"/>
                  </a:cubicBezTo>
                  <a:cubicBezTo>
                    <a:pt x="8399312" y="8965956"/>
                    <a:pt x="8291997" y="9034663"/>
                    <a:pt x="8173760" y="9075049"/>
                  </a:cubicBezTo>
                  <a:cubicBezTo>
                    <a:pt x="8062635" y="9113022"/>
                    <a:pt x="7946684" y="9121023"/>
                    <a:pt x="7830351" y="9128389"/>
                  </a:cubicBezTo>
                  <a:cubicBezTo>
                    <a:pt x="7575971" y="9144518"/>
                    <a:pt x="7321336" y="9159504"/>
                    <a:pt x="7066700" y="9171442"/>
                  </a:cubicBezTo>
                  <a:cubicBezTo>
                    <a:pt x="6699131" y="9185285"/>
                    <a:pt x="5956941" y="9195953"/>
                    <a:pt x="5214116" y="9192016"/>
                  </a:cubicBezTo>
                  <a:cubicBezTo>
                    <a:pt x="4540354" y="9188460"/>
                    <a:pt x="3866909" y="9177157"/>
                    <a:pt x="3193147" y="9171696"/>
                  </a:cubicBezTo>
                  <a:cubicBezTo>
                    <a:pt x="2724345" y="9167886"/>
                    <a:pt x="2255544" y="9163949"/>
                    <a:pt x="1903222" y="9166362"/>
                  </a:cubicBezTo>
                  <a:cubicBezTo>
                    <a:pt x="1724279" y="9168648"/>
                    <a:pt x="1545209" y="9172712"/>
                    <a:pt x="1366266" y="9166743"/>
                  </a:cubicBezTo>
                  <a:cubicBezTo>
                    <a:pt x="1203325" y="9161282"/>
                    <a:pt x="1034288" y="9151630"/>
                    <a:pt x="877824" y="9102101"/>
                  </a:cubicBezTo>
                  <a:cubicBezTo>
                    <a:pt x="717296" y="9051301"/>
                    <a:pt x="571881" y="8957828"/>
                    <a:pt x="459994" y="8831844"/>
                  </a:cubicBezTo>
                  <a:cubicBezTo>
                    <a:pt x="340233" y="8697097"/>
                    <a:pt x="253238" y="8527679"/>
                    <a:pt x="219710" y="8350260"/>
                  </a:cubicBezTo>
                  <a:cubicBezTo>
                    <a:pt x="199390" y="8242818"/>
                    <a:pt x="195072" y="8133217"/>
                    <a:pt x="194056" y="8024124"/>
                  </a:cubicBezTo>
                  <a:cubicBezTo>
                    <a:pt x="192913" y="7908935"/>
                    <a:pt x="193040" y="7793619"/>
                    <a:pt x="191897" y="7678430"/>
                  </a:cubicBezTo>
                  <a:cubicBezTo>
                    <a:pt x="187452" y="7203069"/>
                    <a:pt x="175260" y="6001924"/>
                    <a:pt x="155702" y="4785166"/>
                  </a:cubicBezTo>
                  <a:cubicBezTo>
                    <a:pt x="136144" y="3573614"/>
                    <a:pt x="109093" y="2362387"/>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834146" y="1016"/>
                    <a:pt x="3896190" y="508"/>
                  </a:cubicBezTo>
                  <a:cubicBezTo>
                    <a:pt x="4981785" y="0"/>
                    <a:pt x="6067380" y="8509"/>
                    <a:pt x="6951639" y="20447"/>
                  </a:cubicBezTo>
                  <a:cubicBezTo>
                    <a:pt x="7180112" y="26797"/>
                    <a:pt x="7408458" y="34036"/>
                    <a:pt x="7636931" y="41783"/>
                  </a:cubicBezTo>
                  <a:cubicBezTo>
                    <a:pt x="7743230" y="45339"/>
                    <a:pt x="7850290" y="45339"/>
                    <a:pt x="7955828" y="60325"/>
                  </a:cubicBezTo>
                  <a:cubicBezTo>
                    <a:pt x="8047903" y="73406"/>
                    <a:pt x="8138200" y="97409"/>
                    <a:pt x="8223925" y="133604"/>
                  </a:cubicBezTo>
                  <a:cubicBezTo>
                    <a:pt x="8351814" y="187579"/>
                    <a:pt x="8494181" y="273050"/>
                    <a:pt x="8553998" y="404368"/>
                  </a:cubicBezTo>
                  <a:cubicBezTo>
                    <a:pt x="8603528" y="513207"/>
                    <a:pt x="8622451" y="634619"/>
                    <a:pt x="8637183" y="752348"/>
                  </a:cubicBezTo>
                  <a:cubicBezTo>
                    <a:pt x="8671600" y="1026287"/>
                    <a:pt x="8670330" y="1304036"/>
                    <a:pt x="8668678" y="1579753"/>
                  </a:cubicBezTo>
                  <a:cubicBezTo>
                    <a:pt x="8666647" y="1908302"/>
                    <a:pt x="8668171" y="2575808"/>
                    <a:pt x="8665885" y="3417778"/>
                  </a:cubicBezTo>
                  <a:cubicBezTo>
                    <a:pt x="8663345" y="4314730"/>
                    <a:pt x="8671092" y="5210056"/>
                    <a:pt x="8692936" y="6105382"/>
                  </a:cubicBezTo>
                  <a:cubicBezTo>
                    <a:pt x="8718209" y="7148410"/>
                    <a:pt x="8764056" y="7580894"/>
                    <a:pt x="8745640" y="7989453"/>
                  </a:cubicBezTo>
                  <a:close/>
                </a:path>
              </a:pathLst>
            </a:custGeom>
            <a:solidFill>
              <a:srgbClr val="146148"/>
            </a:solidFill>
          </p:spPr>
        </p:sp>
      </p:grpSp>
      <p:sp>
        <p:nvSpPr>
          <p:cNvPr name="TextBox 5" id="5"/>
          <p:cNvSpPr txBox="true"/>
          <p:nvPr/>
        </p:nvSpPr>
        <p:spPr>
          <a:xfrm rot="0">
            <a:off x="6677172" y="4429528"/>
            <a:ext cx="4598247" cy="3305974"/>
          </a:xfrm>
          <a:prstGeom prst="rect">
            <a:avLst/>
          </a:prstGeom>
        </p:spPr>
        <p:txBody>
          <a:bodyPr anchor="t" rtlCol="false" tIns="0" lIns="0" bIns="0" rIns="0">
            <a:spAutoFit/>
          </a:bodyPr>
          <a:lstStyle/>
          <a:p>
            <a:pPr algn="ctr">
              <a:lnSpc>
                <a:spcPts val="3276"/>
              </a:lnSpc>
            </a:pPr>
            <a:r>
              <a:rPr lang="en-US" sz="2730">
                <a:solidFill>
                  <a:srgbClr val="FFFFFF"/>
                </a:solidFill>
                <a:latin typeface="Garet"/>
                <a:ea typeface="Garet"/>
                <a:cs typeface="Garet"/>
                <a:sym typeface="Garet"/>
              </a:rPr>
              <a:t>Predict weather outcomes using attributes like temperature, humidity, and pressure, focusing on accurate classification and regression.</a:t>
            </a:r>
          </a:p>
        </p:txBody>
      </p:sp>
      <p:grpSp>
        <p:nvGrpSpPr>
          <p:cNvPr name="Group 6" id="6"/>
          <p:cNvGrpSpPr/>
          <p:nvPr/>
        </p:nvGrpSpPr>
        <p:grpSpPr>
          <a:xfrm rot="0">
            <a:off x="12029830" y="3249905"/>
            <a:ext cx="5582559" cy="5567930"/>
            <a:chOff x="0" y="0"/>
            <a:chExt cx="8807520" cy="8784440"/>
          </a:xfrm>
        </p:grpSpPr>
        <p:sp>
          <p:nvSpPr>
            <p:cNvPr name="Freeform 7" id="7"/>
            <p:cNvSpPr/>
            <p:nvPr/>
          </p:nvSpPr>
          <p:spPr>
            <a:xfrm flipH="false" flipV="false" rot="0">
              <a:off x="-50165" y="-508"/>
              <a:ext cx="8871909" cy="8787869"/>
            </a:xfrm>
            <a:custGeom>
              <a:avLst/>
              <a:gdLst/>
              <a:ahLst/>
              <a:cxnLst/>
              <a:rect r="r" b="b" t="t" l="l"/>
              <a:pathLst>
                <a:path h="8787869" w="8871909">
                  <a:moveTo>
                    <a:pt x="8853494" y="7581369"/>
                  </a:moveTo>
                  <a:cubicBezTo>
                    <a:pt x="8839778" y="7886677"/>
                    <a:pt x="8799900" y="8224370"/>
                    <a:pt x="8589841" y="8463638"/>
                  </a:cubicBezTo>
                  <a:cubicBezTo>
                    <a:pt x="8507165" y="8557872"/>
                    <a:pt x="8399850" y="8626579"/>
                    <a:pt x="8281613" y="8666965"/>
                  </a:cubicBezTo>
                  <a:cubicBezTo>
                    <a:pt x="8170488" y="8704938"/>
                    <a:pt x="8054537" y="8712939"/>
                    <a:pt x="7938204" y="8720305"/>
                  </a:cubicBezTo>
                  <a:cubicBezTo>
                    <a:pt x="7683824" y="8736434"/>
                    <a:pt x="7429189" y="8751420"/>
                    <a:pt x="7174553" y="8763358"/>
                  </a:cubicBezTo>
                  <a:cubicBezTo>
                    <a:pt x="6804330" y="8777201"/>
                    <a:pt x="6045594" y="8787869"/>
                    <a:pt x="5286207" y="8783932"/>
                  </a:cubicBezTo>
                  <a:cubicBezTo>
                    <a:pt x="4597423" y="8780376"/>
                    <a:pt x="3908965" y="8769073"/>
                    <a:pt x="3220181" y="8763612"/>
                  </a:cubicBezTo>
                  <a:cubicBezTo>
                    <a:pt x="2740927" y="8759802"/>
                    <a:pt x="2261674" y="8755865"/>
                    <a:pt x="1903222" y="8758278"/>
                  </a:cubicBezTo>
                  <a:cubicBezTo>
                    <a:pt x="1724279" y="8760564"/>
                    <a:pt x="1545209" y="8764628"/>
                    <a:pt x="1366266" y="8758659"/>
                  </a:cubicBezTo>
                  <a:cubicBezTo>
                    <a:pt x="1203325" y="8753198"/>
                    <a:pt x="1034288" y="8743546"/>
                    <a:pt x="877824" y="8694016"/>
                  </a:cubicBezTo>
                  <a:cubicBezTo>
                    <a:pt x="717296" y="8643216"/>
                    <a:pt x="571881" y="8549744"/>
                    <a:pt x="459994" y="8423760"/>
                  </a:cubicBezTo>
                  <a:cubicBezTo>
                    <a:pt x="340233" y="8289013"/>
                    <a:pt x="253238" y="8119595"/>
                    <a:pt x="219710" y="7942176"/>
                  </a:cubicBezTo>
                  <a:cubicBezTo>
                    <a:pt x="199390" y="7834734"/>
                    <a:pt x="195072" y="7725133"/>
                    <a:pt x="194056" y="7616040"/>
                  </a:cubicBezTo>
                  <a:cubicBezTo>
                    <a:pt x="192913" y="7500851"/>
                    <a:pt x="193040" y="7385536"/>
                    <a:pt x="191897" y="7270346"/>
                  </a:cubicBezTo>
                  <a:cubicBezTo>
                    <a:pt x="187452" y="6794986"/>
                    <a:pt x="175260" y="5687776"/>
                    <a:pt x="155702" y="4567008"/>
                  </a:cubicBezTo>
                  <a:cubicBezTo>
                    <a:pt x="136144" y="3451035"/>
                    <a:pt x="109093" y="2335361"/>
                    <a:pt x="74549" y="1681480"/>
                  </a:cubicBezTo>
                  <a:cubicBezTo>
                    <a:pt x="44196" y="1265682"/>
                    <a:pt x="0" y="810641"/>
                    <a:pt x="237109" y="441960"/>
                  </a:cubicBezTo>
                  <a:cubicBezTo>
                    <a:pt x="339471" y="282829"/>
                    <a:pt x="486918" y="164719"/>
                    <a:pt x="666496" y="104267"/>
                  </a:cubicBezTo>
                  <a:cubicBezTo>
                    <a:pt x="830072" y="49149"/>
                    <a:pt x="1005459" y="40513"/>
                    <a:pt x="1177290" y="49403"/>
                  </a:cubicBezTo>
                  <a:cubicBezTo>
                    <a:pt x="1276223" y="42926"/>
                    <a:pt x="1375029" y="37084"/>
                    <a:pt x="1474089" y="32004"/>
                  </a:cubicBezTo>
                  <a:cubicBezTo>
                    <a:pt x="1897380" y="10287"/>
                    <a:pt x="2853177" y="1016"/>
                    <a:pt x="3938898" y="508"/>
                  </a:cubicBezTo>
                  <a:cubicBezTo>
                    <a:pt x="5048696" y="0"/>
                    <a:pt x="6158494" y="8509"/>
                    <a:pt x="7059492" y="20447"/>
                  </a:cubicBezTo>
                  <a:cubicBezTo>
                    <a:pt x="7287965" y="26797"/>
                    <a:pt x="7516311" y="34036"/>
                    <a:pt x="7744784" y="41783"/>
                  </a:cubicBezTo>
                  <a:cubicBezTo>
                    <a:pt x="7851083" y="45339"/>
                    <a:pt x="7958144" y="45339"/>
                    <a:pt x="8063681" y="60325"/>
                  </a:cubicBezTo>
                  <a:cubicBezTo>
                    <a:pt x="8155756" y="73406"/>
                    <a:pt x="8246053" y="97409"/>
                    <a:pt x="8331778" y="133604"/>
                  </a:cubicBezTo>
                  <a:cubicBezTo>
                    <a:pt x="8459667" y="187579"/>
                    <a:pt x="8602034" y="273050"/>
                    <a:pt x="8661851" y="404368"/>
                  </a:cubicBezTo>
                  <a:cubicBezTo>
                    <a:pt x="8711381" y="513207"/>
                    <a:pt x="8730304" y="634619"/>
                    <a:pt x="8745036" y="752348"/>
                  </a:cubicBezTo>
                  <a:cubicBezTo>
                    <a:pt x="8779453" y="1026287"/>
                    <a:pt x="8778183" y="1304036"/>
                    <a:pt x="8776532" y="1579753"/>
                  </a:cubicBezTo>
                  <a:cubicBezTo>
                    <a:pt x="8774500" y="1908302"/>
                    <a:pt x="8776024" y="2531946"/>
                    <a:pt x="8773738" y="3307493"/>
                  </a:cubicBezTo>
                  <a:cubicBezTo>
                    <a:pt x="8771198" y="4133685"/>
                    <a:pt x="8778945" y="4958378"/>
                    <a:pt x="8800789" y="5783072"/>
                  </a:cubicBezTo>
                  <a:cubicBezTo>
                    <a:pt x="8826062" y="6743817"/>
                    <a:pt x="8871909" y="7172811"/>
                    <a:pt x="8853494" y="7581369"/>
                  </a:cubicBezTo>
                  <a:close/>
                </a:path>
              </a:pathLst>
            </a:custGeom>
            <a:solidFill>
              <a:srgbClr val="146148"/>
            </a:solidFill>
          </p:spPr>
        </p:sp>
      </p:grpSp>
      <p:sp>
        <p:nvSpPr>
          <p:cNvPr name="TextBox 8" id="8"/>
          <p:cNvSpPr txBox="true"/>
          <p:nvPr/>
        </p:nvSpPr>
        <p:spPr>
          <a:xfrm rot="0">
            <a:off x="12317192" y="4346147"/>
            <a:ext cx="5007835" cy="3390900"/>
          </a:xfrm>
          <a:prstGeom prst="rect">
            <a:avLst/>
          </a:prstGeom>
        </p:spPr>
        <p:txBody>
          <a:bodyPr anchor="t" rtlCol="false" tIns="0" lIns="0" bIns="0" rIns="0">
            <a:spAutoFit/>
          </a:bodyPr>
          <a:lstStyle/>
          <a:p>
            <a:pPr algn="ctr" marL="0" indent="0" lvl="0">
              <a:lnSpc>
                <a:spcPts val="3839"/>
              </a:lnSpc>
              <a:spcBef>
                <a:spcPct val="0"/>
              </a:spcBef>
            </a:pPr>
            <a:r>
              <a:rPr lang="en-US" sz="3199">
                <a:solidFill>
                  <a:srgbClr val="FFFFFF"/>
                </a:solidFill>
                <a:latin typeface="Garet"/>
                <a:ea typeface="Garet"/>
                <a:cs typeface="Garet"/>
                <a:sym typeface="Garet"/>
              </a:rPr>
              <a:t>Evaluate ensemble models (e.g., Random Forest, AdaBoost) and explore SVM kernels to enhance prediction performance and scalability.</a:t>
            </a:r>
          </a:p>
        </p:txBody>
      </p:sp>
      <p:sp>
        <p:nvSpPr>
          <p:cNvPr name="TextBox 9" id="9"/>
          <p:cNvSpPr txBox="true"/>
          <p:nvPr/>
        </p:nvSpPr>
        <p:spPr>
          <a:xfrm rot="0">
            <a:off x="7349860" y="809625"/>
            <a:ext cx="9254260" cy="1000125"/>
          </a:xfrm>
          <a:prstGeom prst="rect">
            <a:avLst/>
          </a:prstGeom>
        </p:spPr>
        <p:txBody>
          <a:bodyPr anchor="t" rtlCol="false" tIns="0" lIns="0" bIns="0" rIns="0">
            <a:spAutoFit/>
          </a:bodyPr>
          <a:lstStyle/>
          <a:p>
            <a:pPr algn="ctr">
              <a:lnSpc>
                <a:spcPts val="7800"/>
              </a:lnSpc>
            </a:pPr>
            <a:r>
              <a:rPr lang="en-US" b="true" sz="6500">
                <a:solidFill>
                  <a:srgbClr val="2E2C2B"/>
                </a:solidFill>
                <a:latin typeface="Garet Ultra-Bold"/>
                <a:ea typeface="Garet Ultra-Bold"/>
                <a:cs typeface="Garet Ultra-Bold"/>
                <a:sym typeface="Garet Ultra-Bold"/>
              </a:rPr>
              <a:t>Problem Statement​</a:t>
            </a:r>
          </a:p>
        </p:txBody>
      </p:sp>
      <p:grpSp>
        <p:nvGrpSpPr>
          <p:cNvPr name="Group 10" id="10"/>
          <p:cNvGrpSpPr/>
          <p:nvPr/>
        </p:nvGrpSpPr>
        <p:grpSpPr>
          <a:xfrm rot="0">
            <a:off x="8415741" y="2794070"/>
            <a:ext cx="1140158" cy="11401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E00"/>
            </a:solidFill>
          </p:spPr>
        </p:sp>
        <p:sp>
          <p:nvSpPr>
            <p:cNvPr name="TextBox 12" id="12"/>
            <p:cNvSpPr txBox="true"/>
            <p:nvPr/>
          </p:nvSpPr>
          <p:spPr>
            <a:xfrm>
              <a:off x="76200" y="114300"/>
              <a:ext cx="660400" cy="622300"/>
            </a:xfrm>
            <a:prstGeom prst="rect">
              <a:avLst/>
            </a:prstGeom>
          </p:spPr>
          <p:txBody>
            <a:bodyPr anchor="ctr" rtlCol="false" tIns="50800" lIns="50800" bIns="50800" rIns="50800"/>
            <a:lstStyle/>
            <a:p>
              <a:pPr algn="ctr">
                <a:lnSpc>
                  <a:spcPts val="3850"/>
                </a:lnSpc>
              </a:pPr>
              <a:r>
                <a:rPr lang="en-US" b="true" sz="3500">
                  <a:solidFill>
                    <a:srgbClr val="2E2C2B"/>
                  </a:solidFill>
                  <a:latin typeface="Garet Ultra-Bold"/>
                  <a:ea typeface="Garet Ultra-Bold"/>
                  <a:cs typeface="Garet Ultra-Bold"/>
                  <a:sym typeface="Garet Ultra-Bold"/>
                </a:rPr>
                <a:t>1</a:t>
              </a:r>
            </a:p>
          </p:txBody>
        </p:sp>
      </p:grpSp>
      <p:grpSp>
        <p:nvGrpSpPr>
          <p:cNvPr name="Group 13" id="13"/>
          <p:cNvGrpSpPr/>
          <p:nvPr/>
        </p:nvGrpSpPr>
        <p:grpSpPr>
          <a:xfrm rot="0">
            <a:off x="14162747" y="2794070"/>
            <a:ext cx="1056778" cy="105677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E00"/>
            </a:solidFill>
          </p:spPr>
        </p:sp>
        <p:sp>
          <p:nvSpPr>
            <p:cNvPr name="TextBox 15" id="15"/>
            <p:cNvSpPr txBox="true"/>
            <p:nvPr/>
          </p:nvSpPr>
          <p:spPr>
            <a:xfrm>
              <a:off x="76200" y="114300"/>
              <a:ext cx="660400" cy="622300"/>
            </a:xfrm>
            <a:prstGeom prst="rect">
              <a:avLst/>
            </a:prstGeom>
          </p:spPr>
          <p:txBody>
            <a:bodyPr anchor="ctr" rtlCol="false" tIns="50800" lIns="50800" bIns="50800" rIns="50800"/>
            <a:lstStyle/>
            <a:p>
              <a:pPr algn="ctr">
                <a:lnSpc>
                  <a:spcPts val="3850"/>
                </a:lnSpc>
              </a:pPr>
              <a:r>
                <a:rPr lang="en-US" b="true" sz="3500">
                  <a:solidFill>
                    <a:srgbClr val="2E2C2B"/>
                  </a:solidFill>
                  <a:latin typeface="Garet Ultra-Bold"/>
                  <a:ea typeface="Garet Ultra-Bold"/>
                  <a:cs typeface="Garet Ultra-Bold"/>
                  <a:sym typeface="Garet Ultra-Bold"/>
                </a:rPr>
                <a:t>2</a:t>
              </a:r>
            </a:p>
          </p:txBody>
        </p:sp>
      </p:grpSp>
    </p:spTree>
  </p:cSld>
  <p:clrMapOvr>
    <a:masterClrMapping/>
  </p:clrMapOvr>
  <p:transition spd="med">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sp>
        <p:nvSpPr>
          <p:cNvPr name="TextBox 2" id="2"/>
          <p:cNvSpPr txBox="true"/>
          <p:nvPr/>
        </p:nvSpPr>
        <p:spPr>
          <a:xfrm rot="0">
            <a:off x="1210209" y="667853"/>
            <a:ext cx="15867582" cy="1057275"/>
          </a:xfrm>
          <a:prstGeom prst="rect">
            <a:avLst/>
          </a:prstGeom>
        </p:spPr>
        <p:txBody>
          <a:bodyPr anchor="t" rtlCol="false" tIns="0" lIns="0" bIns="0" rIns="0">
            <a:spAutoFit/>
          </a:bodyPr>
          <a:lstStyle/>
          <a:p>
            <a:pPr algn="ctr">
              <a:lnSpc>
                <a:spcPts val="8399"/>
              </a:lnSpc>
            </a:pPr>
            <a:r>
              <a:rPr lang="en-US" b="true" sz="6999">
                <a:solidFill>
                  <a:srgbClr val="2E2C2B"/>
                </a:solidFill>
                <a:latin typeface="Garet Ultra-Bold"/>
                <a:ea typeface="Garet Ultra-Bold"/>
                <a:cs typeface="Garet Ultra-Bold"/>
                <a:sym typeface="Garet Ultra-Bold"/>
              </a:rPr>
              <a:t> Key features Affecting Weather</a:t>
            </a:r>
          </a:p>
        </p:txBody>
      </p:sp>
      <p:grpSp>
        <p:nvGrpSpPr>
          <p:cNvPr name="Group 3" id="3"/>
          <p:cNvGrpSpPr>
            <a:grpSpLocks noChangeAspect="true"/>
          </p:cNvGrpSpPr>
          <p:nvPr/>
        </p:nvGrpSpPr>
        <p:grpSpPr>
          <a:xfrm rot="0">
            <a:off x="3238231" y="2189111"/>
            <a:ext cx="3672340" cy="3587341"/>
            <a:chOff x="0" y="0"/>
            <a:chExt cx="4828540" cy="4716780"/>
          </a:xfrm>
        </p:grpSpPr>
        <p:sp>
          <p:nvSpPr>
            <p:cNvPr name="Freeform 4" id="4"/>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2"/>
              <a:stretch>
                <a:fillRect l="-23202" t="0" r="-23202" b="0"/>
              </a:stretch>
            </a:blipFill>
          </p:spPr>
        </p:sp>
      </p:grpSp>
      <p:grpSp>
        <p:nvGrpSpPr>
          <p:cNvPr name="Group 5" id="5"/>
          <p:cNvGrpSpPr>
            <a:grpSpLocks noChangeAspect="true"/>
          </p:cNvGrpSpPr>
          <p:nvPr/>
        </p:nvGrpSpPr>
        <p:grpSpPr>
          <a:xfrm rot="0">
            <a:off x="3238231" y="6027018"/>
            <a:ext cx="3672340" cy="3587341"/>
            <a:chOff x="0" y="0"/>
            <a:chExt cx="4828540" cy="4716780"/>
          </a:xfrm>
        </p:grpSpPr>
        <p:sp>
          <p:nvSpPr>
            <p:cNvPr name="Freeform 6" id="6"/>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3"/>
              <a:stretch>
                <a:fillRect l="0" t="-8706" r="-60193" b="-813"/>
              </a:stretch>
            </a:blipFill>
          </p:spPr>
        </p:sp>
      </p:grpSp>
      <p:grpSp>
        <p:nvGrpSpPr>
          <p:cNvPr name="Group 7" id="7"/>
          <p:cNvGrpSpPr>
            <a:grpSpLocks noChangeAspect="true"/>
          </p:cNvGrpSpPr>
          <p:nvPr/>
        </p:nvGrpSpPr>
        <p:grpSpPr>
          <a:xfrm rot="0">
            <a:off x="7397180" y="2189111"/>
            <a:ext cx="3672340" cy="3587341"/>
            <a:chOff x="0" y="0"/>
            <a:chExt cx="4828540" cy="4716780"/>
          </a:xfrm>
        </p:grpSpPr>
        <p:sp>
          <p:nvSpPr>
            <p:cNvPr name="Freeform 8" id="8"/>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4"/>
              <a:stretch>
                <a:fillRect l="-35049" t="-20354" r="-40990" b="0"/>
              </a:stretch>
            </a:blipFill>
          </p:spPr>
        </p:sp>
      </p:grpSp>
      <p:grpSp>
        <p:nvGrpSpPr>
          <p:cNvPr name="Group 9" id="9"/>
          <p:cNvGrpSpPr>
            <a:grpSpLocks noChangeAspect="true"/>
          </p:cNvGrpSpPr>
          <p:nvPr/>
        </p:nvGrpSpPr>
        <p:grpSpPr>
          <a:xfrm rot="0">
            <a:off x="7397180" y="6027018"/>
            <a:ext cx="3672340" cy="3587341"/>
            <a:chOff x="0" y="0"/>
            <a:chExt cx="4828540" cy="4716780"/>
          </a:xfrm>
        </p:grpSpPr>
        <p:sp>
          <p:nvSpPr>
            <p:cNvPr name="Freeform 10" id="10"/>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5"/>
              <a:stretch>
                <a:fillRect l="-1839" t="-15740" r="0" b="-82939"/>
              </a:stretch>
            </a:blipFill>
          </p:spPr>
        </p:sp>
      </p:grpSp>
      <p:grpSp>
        <p:nvGrpSpPr>
          <p:cNvPr name="Group 11" id="11"/>
          <p:cNvGrpSpPr>
            <a:grpSpLocks noChangeAspect="true"/>
          </p:cNvGrpSpPr>
          <p:nvPr/>
        </p:nvGrpSpPr>
        <p:grpSpPr>
          <a:xfrm rot="0">
            <a:off x="11555294" y="2189111"/>
            <a:ext cx="3672340" cy="3587341"/>
            <a:chOff x="0" y="0"/>
            <a:chExt cx="4828540" cy="4716780"/>
          </a:xfrm>
        </p:grpSpPr>
        <p:sp>
          <p:nvSpPr>
            <p:cNvPr name="Freeform 12" id="12"/>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6"/>
              <a:stretch>
                <a:fillRect l="-4766" t="-49644" r="-7693" b="-11454"/>
              </a:stretch>
            </a:blipFill>
          </p:spPr>
        </p:sp>
      </p:grpSp>
      <p:grpSp>
        <p:nvGrpSpPr>
          <p:cNvPr name="Group 13" id="13"/>
          <p:cNvGrpSpPr>
            <a:grpSpLocks noChangeAspect="true"/>
          </p:cNvGrpSpPr>
          <p:nvPr/>
        </p:nvGrpSpPr>
        <p:grpSpPr>
          <a:xfrm rot="0">
            <a:off x="11555294" y="6027018"/>
            <a:ext cx="3672340" cy="3587341"/>
            <a:chOff x="0" y="0"/>
            <a:chExt cx="4828540" cy="4716780"/>
          </a:xfrm>
        </p:grpSpPr>
        <p:sp>
          <p:nvSpPr>
            <p:cNvPr name="Freeform 14" id="14"/>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7"/>
              <a:stretch>
                <a:fillRect l="-23271" t="0" r="-23271" b="0"/>
              </a:stretch>
            </a:blipFill>
          </p:spPr>
        </p:sp>
      </p:grpSp>
      <p:sp>
        <p:nvSpPr>
          <p:cNvPr name="TextBox 15" id="15"/>
          <p:cNvSpPr txBox="true"/>
          <p:nvPr/>
        </p:nvSpPr>
        <p:spPr>
          <a:xfrm rot="0">
            <a:off x="3811157" y="4635934"/>
            <a:ext cx="2526487" cy="641350"/>
          </a:xfrm>
          <a:prstGeom prst="rect">
            <a:avLst/>
          </a:prstGeom>
        </p:spPr>
        <p:txBody>
          <a:bodyPr anchor="t" rtlCol="false" tIns="0" lIns="0" bIns="0" rIns="0">
            <a:spAutoFit/>
          </a:bodyPr>
          <a:lstStyle/>
          <a:p>
            <a:pPr algn="ctr">
              <a:lnSpc>
                <a:spcPts val="2600"/>
              </a:lnSpc>
            </a:pPr>
            <a:r>
              <a:rPr lang="en-US" sz="2000">
                <a:solidFill>
                  <a:srgbClr val="FFFFFF"/>
                </a:solidFill>
                <a:latin typeface="Garet"/>
                <a:ea typeface="Garet"/>
                <a:cs typeface="Garet"/>
                <a:sym typeface="Garet"/>
              </a:rPr>
              <a:t>Moisture in the air (humidity)</a:t>
            </a:r>
          </a:p>
        </p:txBody>
      </p:sp>
      <p:sp>
        <p:nvSpPr>
          <p:cNvPr name="TextBox 16" id="16"/>
          <p:cNvSpPr txBox="true"/>
          <p:nvPr/>
        </p:nvSpPr>
        <p:spPr>
          <a:xfrm rot="0">
            <a:off x="3811157" y="8635799"/>
            <a:ext cx="2526487" cy="317434"/>
          </a:xfrm>
          <a:prstGeom prst="rect">
            <a:avLst/>
          </a:prstGeom>
        </p:spPr>
        <p:txBody>
          <a:bodyPr anchor="t" rtlCol="false" tIns="0" lIns="0" bIns="0" rIns="0">
            <a:spAutoFit/>
          </a:bodyPr>
          <a:lstStyle/>
          <a:p>
            <a:pPr algn="ctr">
              <a:lnSpc>
                <a:spcPts val="2600"/>
              </a:lnSpc>
            </a:pPr>
            <a:r>
              <a:rPr lang="en-US" sz="2000">
                <a:solidFill>
                  <a:srgbClr val="FFFFFF"/>
                </a:solidFill>
                <a:latin typeface="Garet"/>
                <a:ea typeface="Garet"/>
                <a:cs typeface="Garet"/>
                <a:sym typeface="Garet"/>
              </a:rPr>
              <a:t>Temperature</a:t>
            </a:r>
          </a:p>
        </p:txBody>
      </p:sp>
      <p:sp>
        <p:nvSpPr>
          <p:cNvPr name="TextBox 17" id="17"/>
          <p:cNvSpPr txBox="true"/>
          <p:nvPr/>
        </p:nvSpPr>
        <p:spPr>
          <a:xfrm rot="0">
            <a:off x="7970106" y="4797892"/>
            <a:ext cx="2526487" cy="317434"/>
          </a:xfrm>
          <a:prstGeom prst="rect">
            <a:avLst/>
          </a:prstGeom>
        </p:spPr>
        <p:txBody>
          <a:bodyPr anchor="t" rtlCol="false" tIns="0" lIns="0" bIns="0" rIns="0">
            <a:spAutoFit/>
          </a:bodyPr>
          <a:lstStyle/>
          <a:p>
            <a:pPr algn="ctr">
              <a:lnSpc>
                <a:spcPts val="2600"/>
              </a:lnSpc>
            </a:pPr>
            <a:r>
              <a:rPr lang="en-US" sz="2000">
                <a:solidFill>
                  <a:srgbClr val="FFFFFF"/>
                </a:solidFill>
                <a:latin typeface="Garet"/>
                <a:ea typeface="Garet"/>
                <a:cs typeface="Garet"/>
                <a:sym typeface="Garet"/>
              </a:rPr>
              <a:t>Cloudiness</a:t>
            </a:r>
          </a:p>
        </p:txBody>
      </p:sp>
      <p:sp>
        <p:nvSpPr>
          <p:cNvPr name="TextBox 18" id="18"/>
          <p:cNvSpPr txBox="true"/>
          <p:nvPr/>
        </p:nvSpPr>
        <p:spPr>
          <a:xfrm rot="0">
            <a:off x="7970106" y="8635799"/>
            <a:ext cx="2526487" cy="317434"/>
          </a:xfrm>
          <a:prstGeom prst="rect">
            <a:avLst/>
          </a:prstGeom>
        </p:spPr>
        <p:txBody>
          <a:bodyPr anchor="t" rtlCol="false" tIns="0" lIns="0" bIns="0" rIns="0">
            <a:spAutoFit/>
          </a:bodyPr>
          <a:lstStyle/>
          <a:p>
            <a:pPr algn="ctr">
              <a:lnSpc>
                <a:spcPts val="2600"/>
              </a:lnSpc>
            </a:pPr>
            <a:r>
              <a:rPr lang="en-US" sz="2000">
                <a:solidFill>
                  <a:srgbClr val="FFFFFF"/>
                </a:solidFill>
                <a:latin typeface="Garet"/>
                <a:ea typeface="Garet"/>
                <a:cs typeface="Garet"/>
                <a:sym typeface="Garet"/>
              </a:rPr>
              <a:t>Air pressure</a:t>
            </a:r>
          </a:p>
        </p:txBody>
      </p:sp>
      <p:sp>
        <p:nvSpPr>
          <p:cNvPr name="TextBox 19" id="19"/>
          <p:cNvSpPr txBox="true"/>
          <p:nvPr/>
        </p:nvSpPr>
        <p:spPr>
          <a:xfrm rot="0">
            <a:off x="12128220" y="4636000"/>
            <a:ext cx="2526487" cy="641218"/>
          </a:xfrm>
          <a:prstGeom prst="rect">
            <a:avLst/>
          </a:prstGeom>
        </p:spPr>
        <p:txBody>
          <a:bodyPr anchor="t" rtlCol="false" tIns="0" lIns="0" bIns="0" rIns="0">
            <a:spAutoFit/>
          </a:bodyPr>
          <a:lstStyle/>
          <a:p>
            <a:pPr algn="ctr">
              <a:lnSpc>
                <a:spcPts val="2600"/>
              </a:lnSpc>
            </a:pPr>
            <a:r>
              <a:rPr lang="en-US" sz="2000">
                <a:solidFill>
                  <a:srgbClr val="FFFFFF"/>
                </a:solidFill>
                <a:latin typeface="Garet"/>
                <a:ea typeface="Garet"/>
                <a:cs typeface="Garet"/>
                <a:sym typeface="Garet"/>
              </a:rPr>
              <a:t>Wind speed and direction</a:t>
            </a:r>
          </a:p>
        </p:txBody>
      </p:sp>
      <p:sp>
        <p:nvSpPr>
          <p:cNvPr name="TextBox 20" id="20"/>
          <p:cNvSpPr txBox="true"/>
          <p:nvPr/>
        </p:nvSpPr>
        <p:spPr>
          <a:xfrm rot="0">
            <a:off x="12128220" y="8635799"/>
            <a:ext cx="2526487" cy="317434"/>
          </a:xfrm>
          <a:prstGeom prst="rect">
            <a:avLst/>
          </a:prstGeom>
        </p:spPr>
        <p:txBody>
          <a:bodyPr anchor="t" rtlCol="false" tIns="0" lIns="0" bIns="0" rIns="0">
            <a:spAutoFit/>
          </a:bodyPr>
          <a:lstStyle/>
          <a:p>
            <a:pPr algn="ctr">
              <a:lnSpc>
                <a:spcPts val="2600"/>
              </a:lnSpc>
            </a:pPr>
            <a:r>
              <a:rPr lang="en-US" sz="2000">
                <a:solidFill>
                  <a:srgbClr val="FFFFFF"/>
                </a:solidFill>
                <a:latin typeface="Garet"/>
                <a:ea typeface="Garet"/>
                <a:cs typeface="Garet"/>
                <a:sym typeface="Garet"/>
              </a:rPr>
              <a:t>Precipitation</a:t>
            </a:r>
          </a:p>
        </p:txBody>
      </p:sp>
      <p:sp>
        <p:nvSpPr>
          <p:cNvPr name="Freeform 21" id="21"/>
          <p:cNvSpPr/>
          <p:nvPr/>
        </p:nvSpPr>
        <p:spPr>
          <a:xfrm flipH="false" flipV="false" rot="-5400000">
            <a:off x="-334400" y="5291260"/>
            <a:ext cx="4662480" cy="779906"/>
          </a:xfrm>
          <a:custGeom>
            <a:avLst/>
            <a:gdLst/>
            <a:ahLst/>
            <a:cxnLst/>
            <a:rect r="r" b="b" t="t" l="l"/>
            <a:pathLst>
              <a:path h="779906" w="4662480">
                <a:moveTo>
                  <a:pt x="0" y="0"/>
                </a:moveTo>
                <a:lnTo>
                  <a:pt x="4662480" y="0"/>
                </a:lnTo>
                <a:lnTo>
                  <a:pt x="4662480" y="779906"/>
                </a:lnTo>
                <a:lnTo>
                  <a:pt x="0" y="7799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10632478">
            <a:off x="15619272" y="4837384"/>
            <a:ext cx="878859" cy="1622055"/>
          </a:xfrm>
          <a:custGeom>
            <a:avLst/>
            <a:gdLst/>
            <a:ahLst/>
            <a:cxnLst/>
            <a:rect r="r" b="b" t="t" l="l"/>
            <a:pathLst>
              <a:path h="1622055" w="878859">
                <a:moveTo>
                  <a:pt x="0" y="0"/>
                </a:moveTo>
                <a:lnTo>
                  <a:pt x="878859" y="0"/>
                </a:lnTo>
                <a:lnTo>
                  <a:pt x="878859" y="1622055"/>
                </a:lnTo>
                <a:lnTo>
                  <a:pt x="0" y="16220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med">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6148"/>
        </a:solidFill>
      </p:bgPr>
    </p:bg>
    <p:spTree>
      <p:nvGrpSpPr>
        <p:cNvPr id="1" name=""/>
        <p:cNvGrpSpPr/>
        <p:nvPr/>
      </p:nvGrpSpPr>
      <p:grpSpPr>
        <a:xfrm>
          <a:off x="0" y="0"/>
          <a:ext cx="0" cy="0"/>
          <a:chOff x="0" y="0"/>
          <a:chExt cx="0" cy="0"/>
        </a:xfrm>
      </p:grpSpPr>
      <p:grpSp>
        <p:nvGrpSpPr>
          <p:cNvPr name="Group 2" id="2"/>
          <p:cNvGrpSpPr/>
          <p:nvPr/>
        </p:nvGrpSpPr>
        <p:grpSpPr>
          <a:xfrm rot="0">
            <a:off x="1747721" y="761141"/>
            <a:ext cx="14792557" cy="8764718"/>
            <a:chOff x="0" y="0"/>
            <a:chExt cx="7058295" cy="4182101"/>
          </a:xfrm>
        </p:grpSpPr>
        <p:sp>
          <p:nvSpPr>
            <p:cNvPr name="Freeform 3" id="3"/>
            <p:cNvSpPr/>
            <p:nvPr/>
          </p:nvSpPr>
          <p:spPr>
            <a:xfrm flipH="false" flipV="false" rot="0">
              <a:off x="-19304" y="-3175"/>
              <a:ext cx="7084584" cy="4189848"/>
            </a:xfrm>
            <a:custGeom>
              <a:avLst/>
              <a:gdLst/>
              <a:ahLst/>
              <a:cxnLst/>
              <a:rect r="r" b="b" t="t" l="l"/>
              <a:pathLst>
                <a:path h="4189848" w="7084584">
                  <a:moveTo>
                    <a:pt x="7059819" y="3606156"/>
                  </a:moveTo>
                  <a:cubicBezTo>
                    <a:pt x="7038102" y="3723504"/>
                    <a:pt x="6989334" y="3874761"/>
                    <a:pt x="6903990" y="3958454"/>
                  </a:cubicBezTo>
                  <a:cubicBezTo>
                    <a:pt x="6718697" y="4140064"/>
                    <a:pt x="6352556" y="4160003"/>
                    <a:pt x="5945521" y="4136635"/>
                  </a:cubicBezTo>
                  <a:cubicBezTo>
                    <a:pt x="5653167" y="4119871"/>
                    <a:pt x="5449967" y="4162797"/>
                    <a:pt x="5157105" y="4165591"/>
                  </a:cubicBezTo>
                  <a:cubicBezTo>
                    <a:pt x="4858909" y="4168385"/>
                    <a:pt x="4723273" y="4169655"/>
                    <a:pt x="4424950" y="4172449"/>
                  </a:cubicBezTo>
                  <a:cubicBezTo>
                    <a:pt x="3669866" y="4175243"/>
                    <a:pt x="2587498" y="4178037"/>
                    <a:pt x="2289302" y="4180831"/>
                  </a:cubicBezTo>
                  <a:cubicBezTo>
                    <a:pt x="1995678" y="4183625"/>
                    <a:pt x="1701800" y="4189848"/>
                    <a:pt x="1408303" y="4179180"/>
                  </a:cubicBezTo>
                  <a:cubicBezTo>
                    <a:pt x="1260348" y="4173846"/>
                    <a:pt x="1112393" y="4163813"/>
                    <a:pt x="965454" y="4146033"/>
                  </a:cubicBezTo>
                  <a:cubicBezTo>
                    <a:pt x="844931" y="4131428"/>
                    <a:pt x="723900" y="4113394"/>
                    <a:pt x="607949" y="4076691"/>
                  </a:cubicBezTo>
                  <a:cubicBezTo>
                    <a:pt x="501777" y="4043163"/>
                    <a:pt x="399542" y="3993887"/>
                    <a:pt x="315849" y="3919465"/>
                  </a:cubicBezTo>
                  <a:cubicBezTo>
                    <a:pt x="227203" y="3840598"/>
                    <a:pt x="170053" y="3735442"/>
                    <a:pt x="135636" y="3622920"/>
                  </a:cubicBezTo>
                  <a:cubicBezTo>
                    <a:pt x="98425" y="3501254"/>
                    <a:pt x="85852" y="3373365"/>
                    <a:pt x="71882" y="3247381"/>
                  </a:cubicBezTo>
                  <a:cubicBezTo>
                    <a:pt x="55626" y="3100696"/>
                    <a:pt x="40894" y="2953884"/>
                    <a:pt x="27813" y="2806945"/>
                  </a:cubicBezTo>
                  <a:cubicBezTo>
                    <a:pt x="14732" y="2275306"/>
                    <a:pt x="32004" y="2106278"/>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3267372" y="18796"/>
                  </a:cubicBezTo>
                  <a:cubicBezTo>
                    <a:pt x="4324747" y="17526"/>
                    <a:pt x="4590304" y="10541"/>
                    <a:pt x="4855988" y="5334"/>
                  </a:cubicBezTo>
                  <a:cubicBezTo>
                    <a:pt x="5129673" y="0"/>
                    <a:pt x="5403358" y="5334"/>
                    <a:pt x="5676916" y="10160"/>
                  </a:cubicBezTo>
                  <a:cubicBezTo>
                    <a:pt x="5954030" y="14986"/>
                    <a:pt x="6230636" y="13208"/>
                    <a:pt x="6507750" y="9144"/>
                  </a:cubicBezTo>
                  <a:cubicBezTo>
                    <a:pt x="6696599" y="6350"/>
                    <a:pt x="6942090" y="30734"/>
                    <a:pt x="7026164" y="230505"/>
                  </a:cubicBezTo>
                  <a:cubicBezTo>
                    <a:pt x="7050802" y="289052"/>
                    <a:pt x="7056898" y="353060"/>
                    <a:pt x="7058676" y="415925"/>
                  </a:cubicBezTo>
                  <a:cubicBezTo>
                    <a:pt x="7060835" y="488442"/>
                    <a:pt x="7060454" y="561086"/>
                    <a:pt x="7061216" y="633603"/>
                  </a:cubicBezTo>
                  <a:cubicBezTo>
                    <a:pt x="7062740" y="781558"/>
                    <a:pt x="7028069" y="1194054"/>
                    <a:pt x="7029720" y="1662473"/>
                  </a:cubicBezTo>
                  <a:cubicBezTo>
                    <a:pt x="7032895" y="2868159"/>
                    <a:pt x="7072265" y="2901687"/>
                    <a:pt x="7075313" y="3199629"/>
                  </a:cubicBezTo>
                  <a:cubicBezTo>
                    <a:pt x="7076710" y="3334757"/>
                    <a:pt x="7084584" y="3472552"/>
                    <a:pt x="7059819" y="3606156"/>
                  </a:cubicBezTo>
                  <a:close/>
                </a:path>
              </a:pathLst>
            </a:custGeom>
            <a:solidFill>
              <a:srgbClr val="EDECED"/>
            </a:solidFill>
          </p:spPr>
        </p:sp>
      </p:grpSp>
      <p:sp>
        <p:nvSpPr>
          <p:cNvPr name="Freeform 4" id="4"/>
          <p:cNvSpPr/>
          <p:nvPr/>
        </p:nvSpPr>
        <p:spPr>
          <a:xfrm flipH="false" flipV="false" rot="0">
            <a:off x="4920913" y="3527948"/>
            <a:ext cx="3237994" cy="3354761"/>
          </a:xfrm>
          <a:custGeom>
            <a:avLst/>
            <a:gdLst/>
            <a:ahLst/>
            <a:cxnLst/>
            <a:rect r="r" b="b" t="t" l="l"/>
            <a:pathLst>
              <a:path h="3354761" w="3237994">
                <a:moveTo>
                  <a:pt x="0" y="0"/>
                </a:moveTo>
                <a:lnTo>
                  <a:pt x="3237994" y="0"/>
                </a:lnTo>
                <a:lnTo>
                  <a:pt x="3237994" y="3354761"/>
                </a:lnTo>
                <a:lnTo>
                  <a:pt x="0" y="33547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808275" y="3125731"/>
            <a:ext cx="685398" cy="979140"/>
          </a:xfrm>
          <a:custGeom>
            <a:avLst/>
            <a:gdLst/>
            <a:ahLst/>
            <a:cxnLst/>
            <a:rect r="r" b="b" t="t" l="l"/>
            <a:pathLst>
              <a:path h="979140" w="685398">
                <a:moveTo>
                  <a:pt x="0" y="0"/>
                </a:moveTo>
                <a:lnTo>
                  <a:pt x="685398" y="0"/>
                </a:lnTo>
                <a:lnTo>
                  <a:pt x="685398" y="979140"/>
                </a:lnTo>
                <a:lnTo>
                  <a:pt x="0" y="979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065249" y="3929366"/>
            <a:ext cx="565114" cy="404827"/>
          </a:xfrm>
          <a:custGeom>
            <a:avLst/>
            <a:gdLst/>
            <a:ahLst/>
            <a:cxnLst/>
            <a:rect r="r" b="b" t="t" l="l"/>
            <a:pathLst>
              <a:path h="404827" w="565114">
                <a:moveTo>
                  <a:pt x="0" y="0"/>
                </a:moveTo>
                <a:lnTo>
                  <a:pt x="565114" y="0"/>
                </a:lnTo>
                <a:lnTo>
                  <a:pt x="565114" y="404827"/>
                </a:lnTo>
                <a:lnTo>
                  <a:pt x="0" y="404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111390" y="7214902"/>
            <a:ext cx="4857039" cy="962025"/>
          </a:xfrm>
          <a:prstGeom prst="rect">
            <a:avLst/>
          </a:prstGeom>
        </p:spPr>
        <p:txBody>
          <a:bodyPr anchor="t" rtlCol="false" tIns="0" lIns="0" bIns="0" rIns="0">
            <a:spAutoFit/>
          </a:bodyPr>
          <a:lstStyle/>
          <a:p>
            <a:pPr algn="ctr">
              <a:lnSpc>
                <a:spcPts val="3839"/>
              </a:lnSpc>
            </a:pPr>
            <a:r>
              <a:rPr lang="en-US" sz="3199">
                <a:solidFill>
                  <a:srgbClr val="2E2C2B"/>
                </a:solidFill>
                <a:latin typeface="Garet"/>
                <a:ea typeface="Garet"/>
                <a:cs typeface="Garet"/>
                <a:sym typeface="Garet"/>
              </a:rPr>
              <a:t>Handling missing and unbalanced data.​</a:t>
            </a:r>
          </a:p>
        </p:txBody>
      </p:sp>
      <p:sp>
        <p:nvSpPr>
          <p:cNvPr name="TextBox 8" id="8"/>
          <p:cNvSpPr txBox="true"/>
          <p:nvPr/>
        </p:nvSpPr>
        <p:spPr>
          <a:xfrm rot="0">
            <a:off x="9850092" y="7205377"/>
            <a:ext cx="4943383" cy="1356664"/>
          </a:xfrm>
          <a:prstGeom prst="rect">
            <a:avLst/>
          </a:prstGeom>
        </p:spPr>
        <p:txBody>
          <a:bodyPr anchor="t" rtlCol="false" tIns="0" lIns="0" bIns="0" rIns="0">
            <a:spAutoFit/>
          </a:bodyPr>
          <a:lstStyle/>
          <a:p>
            <a:pPr algn="ctr">
              <a:lnSpc>
                <a:spcPts val="3574"/>
              </a:lnSpc>
            </a:pPr>
            <a:r>
              <a:rPr lang="en-US" sz="2978">
                <a:solidFill>
                  <a:srgbClr val="2E2C2B"/>
                </a:solidFill>
                <a:latin typeface="Garet"/>
                <a:ea typeface="Garet"/>
                <a:cs typeface="Garet"/>
                <a:sym typeface="Garet"/>
              </a:rPr>
              <a:t>Computational power required for ensemble models.​</a:t>
            </a:r>
          </a:p>
        </p:txBody>
      </p:sp>
      <p:sp>
        <p:nvSpPr>
          <p:cNvPr name="TextBox 9" id="9"/>
          <p:cNvSpPr txBox="true"/>
          <p:nvPr/>
        </p:nvSpPr>
        <p:spPr>
          <a:xfrm rot="0">
            <a:off x="4772487" y="1581025"/>
            <a:ext cx="8743025" cy="1057275"/>
          </a:xfrm>
          <a:prstGeom prst="rect">
            <a:avLst/>
          </a:prstGeom>
        </p:spPr>
        <p:txBody>
          <a:bodyPr anchor="t" rtlCol="false" tIns="0" lIns="0" bIns="0" rIns="0">
            <a:spAutoFit/>
          </a:bodyPr>
          <a:lstStyle/>
          <a:p>
            <a:pPr algn="ctr">
              <a:lnSpc>
                <a:spcPts val="8399"/>
              </a:lnSpc>
            </a:pPr>
            <a:r>
              <a:rPr lang="en-US" b="true" sz="6999">
                <a:solidFill>
                  <a:srgbClr val="2E2C2B"/>
                </a:solidFill>
                <a:latin typeface="Garet Ultra-Bold"/>
                <a:ea typeface="Garet Ultra-Bold"/>
                <a:cs typeface="Garet Ultra-Bold"/>
                <a:sym typeface="Garet Ultra-Bold"/>
              </a:rPr>
              <a:t>Challenges​</a:t>
            </a:r>
          </a:p>
        </p:txBody>
      </p:sp>
      <p:sp>
        <p:nvSpPr>
          <p:cNvPr name="Freeform 10" id="10"/>
          <p:cNvSpPr/>
          <p:nvPr/>
        </p:nvSpPr>
        <p:spPr>
          <a:xfrm flipH="false" flipV="false" rot="-7670619">
            <a:off x="1662230" y="5415149"/>
            <a:ext cx="1129715" cy="2085045"/>
          </a:xfrm>
          <a:custGeom>
            <a:avLst/>
            <a:gdLst/>
            <a:ahLst/>
            <a:cxnLst/>
            <a:rect r="r" b="b" t="t" l="l"/>
            <a:pathLst>
              <a:path h="2085045" w="1129715">
                <a:moveTo>
                  <a:pt x="0" y="0"/>
                </a:moveTo>
                <a:lnTo>
                  <a:pt x="1129715" y="0"/>
                </a:lnTo>
                <a:lnTo>
                  <a:pt x="1129715" y="2085046"/>
                </a:lnTo>
                <a:lnTo>
                  <a:pt x="0" y="20850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171784">
            <a:off x="15772543" y="4394400"/>
            <a:ext cx="1235363" cy="1219640"/>
          </a:xfrm>
          <a:custGeom>
            <a:avLst/>
            <a:gdLst/>
            <a:ahLst/>
            <a:cxnLst/>
            <a:rect r="r" b="b" t="t" l="l"/>
            <a:pathLst>
              <a:path h="1219640" w="1235363">
                <a:moveTo>
                  <a:pt x="0" y="0"/>
                </a:moveTo>
                <a:lnTo>
                  <a:pt x="1235363" y="0"/>
                </a:lnTo>
                <a:lnTo>
                  <a:pt x="1235363" y="1219640"/>
                </a:lnTo>
                <a:lnTo>
                  <a:pt x="0" y="12196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1939540">
            <a:off x="14972996" y="5748499"/>
            <a:ext cx="962716" cy="950463"/>
          </a:xfrm>
          <a:custGeom>
            <a:avLst/>
            <a:gdLst/>
            <a:ahLst/>
            <a:cxnLst/>
            <a:rect r="r" b="b" t="t" l="l"/>
            <a:pathLst>
              <a:path h="950463" w="962716">
                <a:moveTo>
                  <a:pt x="0" y="0"/>
                </a:moveTo>
                <a:lnTo>
                  <a:pt x="962716" y="0"/>
                </a:lnTo>
                <a:lnTo>
                  <a:pt x="962716" y="950463"/>
                </a:lnTo>
                <a:lnTo>
                  <a:pt x="0" y="9504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p:cSld>
    <p:bg>
      <p:bgPr>
        <a:solidFill>
          <a:srgbClr val="EDECED"/>
        </a:solidFill>
      </p:bgPr>
    </p:bg>
    <p:spTree>
      <p:nvGrpSpPr>
        <p:cNvPr id="1" name=""/>
        <p:cNvGrpSpPr/>
        <p:nvPr/>
      </p:nvGrpSpPr>
      <p:grpSpPr>
        <a:xfrm>
          <a:off x="0" y="0"/>
          <a:ext cx="0" cy="0"/>
          <a:chOff x="0" y="0"/>
          <a:chExt cx="0" cy="0"/>
        </a:xfrm>
      </p:grpSpPr>
      <p:sp>
        <p:nvSpPr>
          <p:cNvPr name="TextBox 2" id="2"/>
          <p:cNvSpPr txBox="true"/>
          <p:nvPr/>
        </p:nvSpPr>
        <p:spPr>
          <a:xfrm rot="0">
            <a:off x="5131866" y="819598"/>
            <a:ext cx="9624217" cy="1057275"/>
          </a:xfrm>
          <a:prstGeom prst="rect">
            <a:avLst/>
          </a:prstGeom>
        </p:spPr>
        <p:txBody>
          <a:bodyPr anchor="t" rtlCol="false" tIns="0" lIns="0" bIns="0" rIns="0">
            <a:spAutoFit/>
          </a:bodyPr>
          <a:lstStyle/>
          <a:p>
            <a:pPr algn="l">
              <a:lnSpc>
                <a:spcPts val="8399"/>
              </a:lnSpc>
            </a:pPr>
            <a:r>
              <a:rPr lang="en-US" sz="6999" b="true">
                <a:solidFill>
                  <a:srgbClr val="2E2C2B"/>
                </a:solidFill>
                <a:latin typeface="Garet Ultra-Bold"/>
                <a:ea typeface="Garet Ultra-Bold"/>
                <a:cs typeface="Garet Ultra-Bold"/>
                <a:sym typeface="Garet Ultra-Bold"/>
              </a:rPr>
              <a:t>Methodology​</a:t>
            </a:r>
          </a:p>
        </p:txBody>
      </p:sp>
      <p:grpSp>
        <p:nvGrpSpPr>
          <p:cNvPr name="Group 3" id="3"/>
          <p:cNvGrpSpPr/>
          <p:nvPr/>
        </p:nvGrpSpPr>
        <p:grpSpPr>
          <a:xfrm rot="0">
            <a:off x="1009650" y="2324548"/>
            <a:ext cx="4800791" cy="810464"/>
            <a:chOff x="0" y="0"/>
            <a:chExt cx="2407313" cy="406400"/>
          </a:xfrm>
        </p:grpSpPr>
        <p:sp>
          <p:nvSpPr>
            <p:cNvPr name="Freeform 4" id="4"/>
            <p:cNvSpPr/>
            <p:nvPr/>
          </p:nvSpPr>
          <p:spPr>
            <a:xfrm flipH="false" flipV="false" rot="0">
              <a:off x="0" y="0"/>
              <a:ext cx="2407313" cy="406400"/>
            </a:xfrm>
            <a:custGeom>
              <a:avLst/>
              <a:gdLst/>
              <a:ahLst/>
              <a:cxnLst/>
              <a:rect r="r" b="b" t="t" l="l"/>
              <a:pathLst>
                <a:path h="406400" w="2407313">
                  <a:moveTo>
                    <a:pt x="2204113" y="0"/>
                  </a:moveTo>
                  <a:cubicBezTo>
                    <a:pt x="2316338" y="0"/>
                    <a:pt x="2407313" y="90976"/>
                    <a:pt x="2407313" y="203200"/>
                  </a:cubicBezTo>
                  <a:cubicBezTo>
                    <a:pt x="2407313" y="315424"/>
                    <a:pt x="2316338" y="406400"/>
                    <a:pt x="2204113" y="406400"/>
                  </a:cubicBezTo>
                  <a:lnTo>
                    <a:pt x="203200" y="406400"/>
                  </a:lnTo>
                  <a:cubicBezTo>
                    <a:pt x="90976" y="406400"/>
                    <a:pt x="0" y="315424"/>
                    <a:pt x="0" y="203200"/>
                  </a:cubicBezTo>
                  <a:cubicBezTo>
                    <a:pt x="0" y="90976"/>
                    <a:pt x="90976" y="0"/>
                    <a:pt x="203200" y="0"/>
                  </a:cubicBezTo>
                  <a:close/>
                </a:path>
              </a:pathLst>
            </a:custGeom>
            <a:solidFill>
              <a:srgbClr val="146148"/>
            </a:solidFill>
          </p:spPr>
        </p:sp>
        <p:sp>
          <p:nvSpPr>
            <p:cNvPr name="TextBox 5" id="5"/>
            <p:cNvSpPr txBox="true"/>
            <p:nvPr/>
          </p:nvSpPr>
          <p:spPr>
            <a:xfrm>
              <a:off x="0" y="28575"/>
              <a:ext cx="2407313" cy="377825"/>
            </a:xfrm>
            <a:prstGeom prst="rect">
              <a:avLst/>
            </a:prstGeom>
          </p:spPr>
          <p:txBody>
            <a:bodyPr anchor="ctr" rtlCol="false" tIns="50800" lIns="50800" bIns="50800" rIns="50800"/>
            <a:lstStyle/>
            <a:p>
              <a:pPr algn="ctr">
                <a:lnSpc>
                  <a:spcPts val="3739"/>
                </a:lnSpc>
              </a:pPr>
              <a:r>
                <a:rPr lang="en-US" b="true" sz="3399">
                  <a:solidFill>
                    <a:srgbClr val="EDECED"/>
                  </a:solidFill>
                  <a:latin typeface="Garet Bold"/>
                  <a:ea typeface="Garet Bold"/>
                  <a:cs typeface="Garet Bold"/>
                  <a:sym typeface="Garet Bold"/>
                </a:rPr>
                <a:t> Data Preparation</a:t>
              </a:r>
            </a:p>
          </p:txBody>
        </p:sp>
      </p:grpSp>
      <p:grpSp>
        <p:nvGrpSpPr>
          <p:cNvPr name="Group 6" id="6"/>
          <p:cNvGrpSpPr/>
          <p:nvPr/>
        </p:nvGrpSpPr>
        <p:grpSpPr>
          <a:xfrm rot="0">
            <a:off x="1009650" y="5815228"/>
            <a:ext cx="6240850" cy="1153387"/>
            <a:chOff x="0" y="0"/>
            <a:chExt cx="2993580" cy="553251"/>
          </a:xfrm>
        </p:grpSpPr>
        <p:sp>
          <p:nvSpPr>
            <p:cNvPr name="Freeform 7" id="7"/>
            <p:cNvSpPr/>
            <p:nvPr/>
          </p:nvSpPr>
          <p:spPr>
            <a:xfrm flipH="false" flipV="false" rot="0">
              <a:off x="0" y="0"/>
              <a:ext cx="2993579" cy="553251"/>
            </a:xfrm>
            <a:custGeom>
              <a:avLst/>
              <a:gdLst/>
              <a:ahLst/>
              <a:cxnLst/>
              <a:rect r="r" b="b" t="t" l="l"/>
              <a:pathLst>
                <a:path h="553251" w="2993579">
                  <a:moveTo>
                    <a:pt x="2790379" y="0"/>
                  </a:moveTo>
                  <a:cubicBezTo>
                    <a:pt x="2902604" y="0"/>
                    <a:pt x="2993579" y="123849"/>
                    <a:pt x="2993579" y="276625"/>
                  </a:cubicBezTo>
                  <a:cubicBezTo>
                    <a:pt x="2993579" y="429401"/>
                    <a:pt x="2902604" y="553251"/>
                    <a:pt x="2790379" y="553251"/>
                  </a:cubicBezTo>
                  <a:lnTo>
                    <a:pt x="203200" y="553251"/>
                  </a:lnTo>
                  <a:cubicBezTo>
                    <a:pt x="90976" y="553251"/>
                    <a:pt x="0" y="429401"/>
                    <a:pt x="0" y="276625"/>
                  </a:cubicBezTo>
                  <a:cubicBezTo>
                    <a:pt x="0" y="123849"/>
                    <a:pt x="90976" y="0"/>
                    <a:pt x="203200" y="0"/>
                  </a:cubicBezTo>
                  <a:close/>
                </a:path>
              </a:pathLst>
            </a:custGeom>
            <a:solidFill>
              <a:srgbClr val="146148"/>
            </a:solidFill>
          </p:spPr>
        </p:sp>
        <p:sp>
          <p:nvSpPr>
            <p:cNvPr name="TextBox 8" id="8"/>
            <p:cNvSpPr txBox="true"/>
            <p:nvPr/>
          </p:nvSpPr>
          <p:spPr>
            <a:xfrm>
              <a:off x="0" y="28575"/>
              <a:ext cx="2993580" cy="524676"/>
            </a:xfrm>
            <a:prstGeom prst="rect">
              <a:avLst/>
            </a:prstGeom>
          </p:spPr>
          <p:txBody>
            <a:bodyPr anchor="ctr" rtlCol="false" tIns="50800" lIns="50800" bIns="50800" rIns="50800"/>
            <a:lstStyle/>
            <a:p>
              <a:pPr algn="ctr">
                <a:lnSpc>
                  <a:spcPts val="3739"/>
                </a:lnSpc>
              </a:pPr>
              <a:r>
                <a:rPr lang="en-US" b="true" sz="3399">
                  <a:solidFill>
                    <a:srgbClr val="EDECED"/>
                  </a:solidFill>
                  <a:latin typeface="Garet Bold"/>
                  <a:ea typeface="Garet Bold"/>
                  <a:cs typeface="Garet Bold"/>
                  <a:sym typeface="Garet Bold"/>
                </a:rPr>
                <a:t>Models for Classification</a:t>
              </a:r>
            </a:p>
          </p:txBody>
        </p:sp>
      </p:grpSp>
      <p:sp>
        <p:nvSpPr>
          <p:cNvPr name="TextBox 9" id="9"/>
          <p:cNvSpPr txBox="true"/>
          <p:nvPr/>
        </p:nvSpPr>
        <p:spPr>
          <a:xfrm rot="0">
            <a:off x="1028700" y="3533324"/>
            <a:ext cx="7093543" cy="2097502"/>
          </a:xfrm>
          <a:prstGeom prst="rect">
            <a:avLst/>
          </a:prstGeom>
        </p:spPr>
        <p:txBody>
          <a:bodyPr anchor="t" rtlCol="false" tIns="0" lIns="0" bIns="0" rIns="0">
            <a:spAutoFit/>
          </a:bodyPr>
          <a:lstStyle/>
          <a:p>
            <a:pPr algn="l" marL="596622" indent="-298311" lvl="1">
              <a:lnSpc>
                <a:spcPts val="3316"/>
              </a:lnSpc>
              <a:buFont typeface="Arial"/>
              <a:buChar char="•"/>
            </a:pPr>
            <a:r>
              <a:rPr lang="en-US" sz="2763">
                <a:solidFill>
                  <a:srgbClr val="2E2C2B"/>
                </a:solidFill>
                <a:latin typeface="Garet"/>
                <a:ea typeface="Garet"/>
                <a:cs typeface="Garet"/>
                <a:sym typeface="Garet"/>
              </a:rPr>
              <a:t>Cleaned and preprocessed the dataset.​</a:t>
            </a:r>
          </a:p>
          <a:p>
            <a:pPr algn="l" marL="596622" indent="-298311" lvl="1">
              <a:lnSpc>
                <a:spcPts val="3316"/>
              </a:lnSpc>
              <a:buFont typeface="Arial"/>
              <a:buChar char="•"/>
            </a:pPr>
            <a:r>
              <a:rPr lang="en-US" sz="2763">
                <a:solidFill>
                  <a:srgbClr val="2E2C2B"/>
                </a:solidFill>
                <a:latin typeface="Garet"/>
                <a:ea typeface="Garet"/>
                <a:cs typeface="Garet"/>
                <a:sym typeface="Garet"/>
              </a:rPr>
              <a:t> - Feature selection including categorical variables.​</a:t>
            </a:r>
          </a:p>
          <a:p>
            <a:pPr algn="l">
              <a:lnSpc>
                <a:spcPts val="3316"/>
              </a:lnSpc>
            </a:pPr>
          </a:p>
        </p:txBody>
      </p:sp>
      <p:sp>
        <p:nvSpPr>
          <p:cNvPr name="TextBox 10" id="10"/>
          <p:cNvSpPr txBox="true"/>
          <p:nvPr/>
        </p:nvSpPr>
        <p:spPr>
          <a:xfrm rot="0">
            <a:off x="1171575" y="7178165"/>
            <a:ext cx="6221800" cy="838200"/>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2E2C2B"/>
                </a:solidFill>
                <a:latin typeface="Garet"/>
                <a:ea typeface="Garet"/>
                <a:cs typeface="Garet"/>
                <a:sym typeface="Garet"/>
              </a:rPr>
              <a:t> Logistic Regression, Decision Trees, KNN, SVC.​</a:t>
            </a:r>
          </a:p>
        </p:txBody>
      </p:sp>
      <p:grpSp>
        <p:nvGrpSpPr>
          <p:cNvPr name="Group 11" id="11"/>
          <p:cNvGrpSpPr/>
          <p:nvPr/>
        </p:nvGrpSpPr>
        <p:grpSpPr>
          <a:xfrm rot="0">
            <a:off x="10165757" y="2324548"/>
            <a:ext cx="5648981" cy="1028802"/>
            <a:chOff x="0" y="0"/>
            <a:chExt cx="2832630" cy="515884"/>
          </a:xfrm>
        </p:grpSpPr>
        <p:sp>
          <p:nvSpPr>
            <p:cNvPr name="Freeform 12" id="12"/>
            <p:cNvSpPr/>
            <p:nvPr/>
          </p:nvSpPr>
          <p:spPr>
            <a:xfrm flipH="false" flipV="false" rot="0">
              <a:off x="0" y="0"/>
              <a:ext cx="2832630" cy="515884"/>
            </a:xfrm>
            <a:custGeom>
              <a:avLst/>
              <a:gdLst/>
              <a:ahLst/>
              <a:cxnLst/>
              <a:rect r="r" b="b" t="t" l="l"/>
              <a:pathLst>
                <a:path h="515884" w="2832630">
                  <a:moveTo>
                    <a:pt x="2629430" y="0"/>
                  </a:moveTo>
                  <a:cubicBezTo>
                    <a:pt x="2741655" y="0"/>
                    <a:pt x="2832630" y="115484"/>
                    <a:pt x="2832630" y="257942"/>
                  </a:cubicBezTo>
                  <a:cubicBezTo>
                    <a:pt x="2832630" y="400399"/>
                    <a:pt x="2741655" y="515884"/>
                    <a:pt x="2629430" y="515884"/>
                  </a:cubicBezTo>
                  <a:lnTo>
                    <a:pt x="203200" y="515884"/>
                  </a:lnTo>
                  <a:cubicBezTo>
                    <a:pt x="90976" y="515884"/>
                    <a:pt x="0" y="400399"/>
                    <a:pt x="0" y="257942"/>
                  </a:cubicBezTo>
                  <a:cubicBezTo>
                    <a:pt x="0" y="115484"/>
                    <a:pt x="90976" y="0"/>
                    <a:pt x="203200" y="0"/>
                  </a:cubicBezTo>
                  <a:close/>
                </a:path>
              </a:pathLst>
            </a:custGeom>
            <a:solidFill>
              <a:srgbClr val="146148"/>
            </a:solidFill>
          </p:spPr>
        </p:sp>
        <p:sp>
          <p:nvSpPr>
            <p:cNvPr name="TextBox 13" id="13"/>
            <p:cNvSpPr txBox="true"/>
            <p:nvPr/>
          </p:nvSpPr>
          <p:spPr>
            <a:xfrm>
              <a:off x="0" y="28575"/>
              <a:ext cx="2832630" cy="487309"/>
            </a:xfrm>
            <a:prstGeom prst="rect">
              <a:avLst/>
            </a:prstGeom>
          </p:spPr>
          <p:txBody>
            <a:bodyPr anchor="ctr" rtlCol="false" tIns="50800" lIns="50800" bIns="50800" rIns="50800"/>
            <a:lstStyle/>
            <a:p>
              <a:pPr algn="ctr">
                <a:lnSpc>
                  <a:spcPts val="3739"/>
                </a:lnSpc>
              </a:pPr>
              <a:r>
                <a:rPr lang="en-US" b="true" sz="3399">
                  <a:solidFill>
                    <a:srgbClr val="EDECED"/>
                  </a:solidFill>
                  <a:latin typeface="Garet Bold"/>
                  <a:ea typeface="Garet Bold"/>
                  <a:cs typeface="Garet Bold"/>
                  <a:sym typeface="Garet Bold"/>
                </a:rPr>
                <a:t>Models for Regression</a:t>
              </a:r>
            </a:p>
          </p:txBody>
        </p:sp>
      </p:grpSp>
      <p:grpSp>
        <p:nvGrpSpPr>
          <p:cNvPr name="Group 14" id="14"/>
          <p:cNvGrpSpPr/>
          <p:nvPr/>
        </p:nvGrpSpPr>
        <p:grpSpPr>
          <a:xfrm rot="0">
            <a:off x="10165757" y="5815228"/>
            <a:ext cx="4174747" cy="1153387"/>
            <a:chOff x="0" y="0"/>
            <a:chExt cx="2002522" cy="553251"/>
          </a:xfrm>
        </p:grpSpPr>
        <p:sp>
          <p:nvSpPr>
            <p:cNvPr name="Freeform 15" id="15"/>
            <p:cNvSpPr/>
            <p:nvPr/>
          </p:nvSpPr>
          <p:spPr>
            <a:xfrm flipH="false" flipV="false" rot="0">
              <a:off x="0" y="0"/>
              <a:ext cx="2002522" cy="553251"/>
            </a:xfrm>
            <a:custGeom>
              <a:avLst/>
              <a:gdLst/>
              <a:ahLst/>
              <a:cxnLst/>
              <a:rect r="r" b="b" t="t" l="l"/>
              <a:pathLst>
                <a:path h="553251" w="2002522">
                  <a:moveTo>
                    <a:pt x="1799322" y="0"/>
                  </a:moveTo>
                  <a:cubicBezTo>
                    <a:pt x="1911546" y="0"/>
                    <a:pt x="2002522" y="123849"/>
                    <a:pt x="2002522" y="276625"/>
                  </a:cubicBezTo>
                  <a:cubicBezTo>
                    <a:pt x="2002522" y="429401"/>
                    <a:pt x="1911546" y="553251"/>
                    <a:pt x="1799322" y="553251"/>
                  </a:cubicBezTo>
                  <a:lnTo>
                    <a:pt x="203200" y="553251"/>
                  </a:lnTo>
                  <a:cubicBezTo>
                    <a:pt x="90976" y="553251"/>
                    <a:pt x="0" y="429401"/>
                    <a:pt x="0" y="276625"/>
                  </a:cubicBezTo>
                  <a:cubicBezTo>
                    <a:pt x="0" y="123849"/>
                    <a:pt x="90976" y="0"/>
                    <a:pt x="203200" y="0"/>
                  </a:cubicBezTo>
                  <a:close/>
                </a:path>
              </a:pathLst>
            </a:custGeom>
            <a:solidFill>
              <a:srgbClr val="146148"/>
            </a:solidFill>
          </p:spPr>
        </p:sp>
        <p:sp>
          <p:nvSpPr>
            <p:cNvPr name="TextBox 16" id="16"/>
            <p:cNvSpPr txBox="true"/>
            <p:nvPr/>
          </p:nvSpPr>
          <p:spPr>
            <a:xfrm>
              <a:off x="0" y="28575"/>
              <a:ext cx="2002522" cy="524676"/>
            </a:xfrm>
            <a:prstGeom prst="rect">
              <a:avLst/>
            </a:prstGeom>
          </p:spPr>
          <p:txBody>
            <a:bodyPr anchor="ctr" rtlCol="false" tIns="50800" lIns="50800" bIns="50800" rIns="50800"/>
            <a:lstStyle/>
            <a:p>
              <a:pPr algn="ctr">
                <a:lnSpc>
                  <a:spcPts val="3739"/>
                </a:lnSpc>
              </a:pPr>
              <a:r>
                <a:rPr lang="en-US" b="true" sz="3399">
                  <a:solidFill>
                    <a:srgbClr val="EDECED"/>
                  </a:solidFill>
                  <a:latin typeface="Garet Bold"/>
                  <a:ea typeface="Garet Bold"/>
                  <a:cs typeface="Garet Bold"/>
                  <a:sym typeface="Garet Bold"/>
                </a:rPr>
                <a:t>Metrics</a:t>
              </a:r>
            </a:p>
          </p:txBody>
        </p:sp>
      </p:grpSp>
      <p:sp>
        <p:nvSpPr>
          <p:cNvPr name="TextBox 17" id="17"/>
          <p:cNvSpPr txBox="true"/>
          <p:nvPr/>
        </p:nvSpPr>
        <p:spPr>
          <a:xfrm rot="0">
            <a:off x="10165757" y="3801025"/>
            <a:ext cx="5898888" cy="838200"/>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2E2C2B"/>
                </a:solidFill>
                <a:latin typeface="Garet"/>
                <a:ea typeface="Garet"/>
                <a:cs typeface="Garet"/>
                <a:sym typeface="Garet"/>
              </a:rPr>
              <a:t> Linear Regression, SVR, Polynomial Regression.</a:t>
            </a:r>
          </a:p>
        </p:txBody>
      </p:sp>
      <p:sp>
        <p:nvSpPr>
          <p:cNvPr name="TextBox 18" id="18"/>
          <p:cNvSpPr txBox="true"/>
          <p:nvPr/>
        </p:nvSpPr>
        <p:spPr>
          <a:xfrm rot="0">
            <a:off x="10327682" y="7159115"/>
            <a:ext cx="6221800" cy="1257300"/>
          </a:xfrm>
          <a:prstGeom prst="rect">
            <a:avLst/>
          </a:prstGeom>
        </p:spPr>
        <p:txBody>
          <a:bodyPr anchor="t" rtlCol="false" tIns="0" lIns="0" bIns="0" rIns="0">
            <a:spAutoFit/>
          </a:bodyPr>
          <a:lstStyle/>
          <a:p>
            <a:pPr algn="l" marL="604519" indent="-302260" lvl="1">
              <a:lnSpc>
                <a:spcPts val="3359"/>
              </a:lnSpc>
              <a:buFont typeface="Arial"/>
              <a:buChar char="•"/>
            </a:pPr>
            <a:r>
              <a:rPr lang="en-US" sz="2799">
                <a:solidFill>
                  <a:srgbClr val="2E2C2B"/>
                </a:solidFill>
                <a:latin typeface="Garet"/>
                <a:ea typeface="Garet"/>
                <a:cs typeface="Garet"/>
                <a:sym typeface="Garet"/>
              </a:rPr>
              <a:t>Accuracy, F1-Score (Classification), RMSE, MAE (Regression).​</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6148"/>
        </a:solidFill>
      </p:bgPr>
    </p:bg>
    <p:spTree>
      <p:nvGrpSpPr>
        <p:cNvPr id="1" name=""/>
        <p:cNvGrpSpPr/>
        <p:nvPr/>
      </p:nvGrpSpPr>
      <p:grpSpPr>
        <a:xfrm>
          <a:off x="0" y="0"/>
          <a:ext cx="0" cy="0"/>
          <a:chOff x="0" y="0"/>
          <a:chExt cx="0" cy="0"/>
        </a:xfrm>
      </p:grpSpPr>
      <p:sp>
        <p:nvSpPr>
          <p:cNvPr name="Freeform 2" id="2"/>
          <p:cNvSpPr/>
          <p:nvPr/>
        </p:nvSpPr>
        <p:spPr>
          <a:xfrm flipH="false" flipV="false" rot="0">
            <a:off x="-1576826" y="6154898"/>
            <a:ext cx="5416847" cy="6206803"/>
          </a:xfrm>
          <a:custGeom>
            <a:avLst/>
            <a:gdLst/>
            <a:ahLst/>
            <a:cxnLst/>
            <a:rect r="r" b="b" t="t" l="l"/>
            <a:pathLst>
              <a:path h="6206803" w="5416847">
                <a:moveTo>
                  <a:pt x="0" y="0"/>
                </a:moveTo>
                <a:lnTo>
                  <a:pt x="5416847" y="0"/>
                </a:lnTo>
                <a:lnTo>
                  <a:pt x="5416847" y="6206804"/>
                </a:lnTo>
                <a:lnTo>
                  <a:pt x="0" y="6206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190887">
            <a:off x="13939403" y="-1654128"/>
            <a:ext cx="3938569" cy="4255402"/>
          </a:xfrm>
          <a:custGeom>
            <a:avLst/>
            <a:gdLst/>
            <a:ahLst/>
            <a:cxnLst/>
            <a:rect r="r" b="b" t="t" l="l"/>
            <a:pathLst>
              <a:path h="4255402" w="3938569">
                <a:moveTo>
                  <a:pt x="0" y="0"/>
                </a:moveTo>
                <a:lnTo>
                  <a:pt x="3938569" y="0"/>
                </a:lnTo>
                <a:lnTo>
                  <a:pt x="3938569" y="4255403"/>
                </a:lnTo>
                <a:lnTo>
                  <a:pt x="0" y="42554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050911" y="1188613"/>
            <a:ext cx="10186178" cy="1057275"/>
          </a:xfrm>
          <a:prstGeom prst="rect">
            <a:avLst/>
          </a:prstGeom>
        </p:spPr>
        <p:txBody>
          <a:bodyPr anchor="t" rtlCol="false" tIns="0" lIns="0" bIns="0" rIns="0">
            <a:spAutoFit/>
          </a:bodyPr>
          <a:lstStyle/>
          <a:p>
            <a:pPr algn="ctr">
              <a:lnSpc>
                <a:spcPts val="8399"/>
              </a:lnSpc>
            </a:pPr>
            <a:r>
              <a:rPr lang="en-US" b="true" sz="6999">
                <a:solidFill>
                  <a:srgbClr val="EDECED"/>
                </a:solidFill>
                <a:latin typeface="Garet Ultra-Bold"/>
                <a:ea typeface="Garet Ultra-Bold"/>
                <a:cs typeface="Garet Ultra-Bold"/>
                <a:sym typeface="Garet Ultra-Bold"/>
              </a:rPr>
              <a:t>Ensemble Learning​</a:t>
            </a:r>
          </a:p>
        </p:txBody>
      </p:sp>
      <p:sp>
        <p:nvSpPr>
          <p:cNvPr name="TextBox 5" id="5"/>
          <p:cNvSpPr txBox="true"/>
          <p:nvPr/>
        </p:nvSpPr>
        <p:spPr>
          <a:xfrm rot="0">
            <a:off x="4050911" y="2531908"/>
            <a:ext cx="10186178" cy="476250"/>
          </a:xfrm>
          <a:prstGeom prst="rect">
            <a:avLst/>
          </a:prstGeom>
        </p:spPr>
        <p:txBody>
          <a:bodyPr anchor="t" rtlCol="false" tIns="0" lIns="0" bIns="0" rIns="0">
            <a:spAutoFit/>
          </a:bodyPr>
          <a:lstStyle/>
          <a:p>
            <a:pPr algn="ctr">
              <a:lnSpc>
                <a:spcPts val="3840"/>
              </a:lnSpc>
            </a:pPr>
            <a:r>
              <a:rPr lang="en-US" sz="3200">
                <a:solidFill>
                  <a:srgbClr val="EDECED"/>
                </a:solidFill>
                <a:latin typeface="Garet"/>
                <a:ea typeface="Garet"/>
                <a:cs typeface="Garet"/>
                <a:sym typeface="Garet"/>
              </a:rPr>
              <a:t> Combined models to enhance performance:​</a:t>
            </a:r>
          </a:p>
        </p:txBody>
      </p:sp>
      <p:grpSp>
        <p:nvGrpSpPr>
          <p:cNvPr name="Group 6" id="6"/>
          <p:cNvGrpSpPr/>
          <p:nvPr/>
        </p:nvGrpSpPr>
        <p:grpSpPr>
          <a:xfrm rot="0">
            <a:off x="3677008" y="4083763"/>
            <a:ext cx="3362706" cy="2623786"/>
            <a:chOff x="0" y="0"/>
            <a:chExt cx="4483608" cy="3498382"/>
          </a:xfrm>
        </p:grpSpPr>
        <p:sp>
          <p:nvSpPr>
            <p:cNvPr name="Freeform 7" id="7"/>
            <p:cNvSpPr/>
            <p:nvPr/>
          </p:nvSpPr>
          <p:spPr>
            <a:xfrm flipH="false" flipV="false" rot="0">
              <a:off x="0" y="0"/>
              <a:ext cx="4483608" cy="3396782"/>
            </a:xfrm>
            <a:custGeom>
              <a:avLst/>
              <a:gdLst/>
              <a:ahLst/>
              <a:cxnLst/>
              <a:rect r="r" b="b" t="t" l="l"/>
              <a:pathLst>
                <a:path h="3396782" w="4483608">
                  <a:moveTo>
                    <a:pt x="0" y="0"/>
                  </a:moveTo>
                  <a:lnTo>
                    <a:pt x="4483608" y="0"/>
                  </a:lnTo>
                  <a:lnTo>
                    <a:pt x="4483608" y="3396782"/>
                  </a:lnTo>
                  <a:lnTo>
                    <a:pt x="0" y="3396782"/>
                  </a:lnTo>
                  <a:close/>
                </a:path>
              </a:pathLst>
            </a:custGeom>
            <a:solidFill>
              <a:srgbClr val="FDF9B4"/>
            </a:solidFill>
          </p:spPr>
        </p:sp>
        <p:sp>
          <p:nvSpPr>
            <p:cNvPr name="Freeform 8" id="8"/>
            <p:cNvSpPr/>
            <p:nvPr/>
          </p:nvSpPr>
          <p:spPr>
            <a:xfrm flipH="false" flipV="false" rot="0">
              <a:off x="0" y="0"/>
              <a:ext cx="4483608" cy="3498382"/>
            </a:xfrm>
            <a:custGeom>
              <a:avLst/>
              <a:gdLst/>
              <a:ahLst/>
              <a:cxnLst/>
              <a:rect r="r" b="b" t="t" l="l"/>
              <a:pathLst>
                <a:path h="3498382" w="4483608">
                  <a:moveTo>
                    <a:pt x="0" y="3396782"/>
                  </a:moveTo>
                  <a:lnTo>
                    <a:pt x="4483608" y="3396782"/>
                  </a:lnTo>
                  <a:lnTo>
                    <a:pt x="4356608" y="3498382"/>
                  </a:lnTo>
                  <a:cubicBezTo>
                    <a:pt x="4356608" y="3498382"/>
                    <a:pt x="3366008" y="3422182"/>
                    <a:pt x="3264408" y="3422182"/>
                  </a:cubicBezTo>
                  <a:lnTo>
                    <a:pt x="1219200" y="3422182"/>
                  </a:lnTo>
                  <a:cubicBezTo>
                    <a:pt x="1117600" y="3422182"/>
                    <a:pt x="127000" y="3498382"/>
                    <a:pt x="127000" y="3498382"/>
                  </a:cubicBezTo>
                  <a:lnTo>
                    <a:pt x="0" y="3396782"/>
                  </a:lnTo>
                  <a:lnTo>
                    <a:pt x="0" y="0"/>
                  </a:lnTo>
                  <a:lnTo>
                    <a:pt x="4483608" y="0"/>
                  </a:lnTo>
                  <a:lnTo>
                    <a:pt x="4483608" y="3396782"/>
                  </a:lnTo>
                  <a:lnTo>
                    <a:pt x="12700" y="3396782"/>
                  </a:lnTo>
                  <a:lnTo>
                    <a:pt x="12700" y="3384082"/>
                  </a:lnTo>
                  <a:lnTo>
                    <a:pt x="4470908" y="3384082"/>
                  </a:lnTo>
                  <a:lnTo>
                    <a:pt x="4470908" y="12700"/>
                  </a:lnTo>
                  <a:lnTo>
                    <a:pt x="12700" y="12700"/>
                  </a:lnTo>
                  <a:lnTo>
                    <a:pt x="12700" y="3396782"/>
                  </a:lnTo>
                </a:path>
              </a:pathLst>
            </a:custGeom>
            <a:solidFill>
              <a:srgbClr val="394C60">
                <a:alpha val="9804"/>
              </a:srgbClr>
            </a:solidFill>
          </p:spPr>
        </p:sp>
        <p:sp>
          <p:nvSpPr>
            <p:cNvPr name="TextBox 9" id="9"/>
            <p:cNvSpPr txBox="true"/>
            <p:nvPr/>
          </p:nvSpPr>
          <p:spPr>
            <a:xfrm>
              <a:off x="0" y="-57150"/>
              <a:ext cx="4483608" cy="3453932"/>
            </a:xfrm>
            <a:prstGeom prst="rect">
              <a:avLst/>
            </a:prstGeom>
          </p:spPr>
          <p:txBody>
            <a:bodyPr anchor="t" rtlCol="false" tIns="203200" lIns="203200" bIns="203200" rIns="203200"/>
            <a:lstStyle/>
            <a:p>
              <a:pPr algn="ctr">
                <a:lnSpc>
                  <a:spcPts val="3499"/>
                </a:lnSpc>
              </a:pPr>
              <a:r>
                <a:rPr lang="en-US" sz="2499">
                  <a:solidFill>
                    <a:srgbClr val="000000"/>
                  </a:solidFill>
                  <a:latin typeface="Arimo"/>
                  <a:ea typeface="Arimo"/>
                  <a:cs typeface="Arimo"/>
                  <a:sym typeface="Arimo"/>
                </a:rPr>
                <a:t> Random Forest: High accuracy and robustness.</a:t>
              </a:r>
            </a:p>
          </p:txBody>
        </p:sp>
      </p:grpSp>
      <p:grpSp>
        <p:nvGrpSpPr>
          <p:cNvPr name="Group 10" id="10"/>
          <p:cNvGrpSpPr/>
          <p:nvPr/>
        </p:nvGrpSpPr>
        <p:grpSpPr>
          <a:xfrm rot="0">
            <a:off x="7456543" y="4083763"/>
            <a:ext cx="3362706" cy="2638320"/>
            <a:chOff x="0" y="0"/>
            <a:chExt cx="4483608" cy="3517759"/>
          </a:xfrm>
        </p:grpSpPr>
        <p:sp>
          <p:nvSpPr>
            <p:cNvPr name="Freeform 11" id="11"/>
            <p:cNvSpPr/>
            <p:nvPr/>
          </p:nvSpPr>
          <p:spPr>
            <a:xfrm flipH="false" flipV="false" rot="0">
              <a:off x="0" y="0"/>
              <a:ext cx="4483608" cy="3416159"/>
            </a:xfrm>
            <a:custGeom>
              <a:avLst/>
              <a:gdLst/>
              <a:ahLst/>
              <a:cxnLst/>
              <a:rect r="r" b="b" t="t" l="l"/>
              <a:pathLst>
                <a:path h="3416159" w="4483608">
                  <a:moveTo>
                    <a:pt x="0" y="0"/>
                  </a:moveTo>
                  <a:lnTo>
                    <a:pt x="4483608" y="0"/>
                  </a:lnTo>
                  <a:lnTo>
                    <a:pt x="4483608" y="3416159"/>
                  </a:lnTo>
                  <a:lnTo>
                    <a:pt x="0" y="3416159"/>
                  </a:lnTo>
                  <a:close/>
                </a:path>
              </a:pathLst>
            </a:custGeom>
            <a:solidFill>
              <a:srgbClr val="FDF9B4"/>
            </a:solidFill>
          </p:spPr>
        </p:sp>
        <p:sp>
          <p:nvSpPr>
            <p:cNvPr name="Freeform 12" id="12"/>
            <p:cNvSpPr/>
            <p:nvPr/>
          </p:nvSpPr>
          <p:spPr>
            <a:xfrm flipH="false" flipV="false" rot="0">
              <a:off x="0" y="0"/>
              <a:ext cx="4483608" cy="3517759"/>
            </a:xfrm>
            <a:custGeom>
              <a:avLst/>
              <a:gdLst/>
              <a:ahLst/>
              <a:cxnLst/>
              <a:rect r="r" b="b" t="t" l="l"/>
              <a:pathLst>
                <a:path h="3517759" w="4483608">
                  <a:moveTo>
                    <a:pt x="0" y="3416159"/>
                  </a:moveTo>
                  <a:lnTo>
                    <a:pt x="4483608" y="3416159"/>
                  </a:lnTo>
                  <a:lnTo>
                    <a:pt x="4356608" y="3517759"/>
                  </a:lnTo>
                  <a:cubicBezTo>
                    <a:pt x="4356608" y="3517759"/>
                    <a:pt x="3366008" y="3441559"/>
                    <a:pt x="3264408" y="3441559"/>
                  </a:cubicBezTo>
                  <a:lnTo>
                    <a:pt x="1219200" y="3441559"/>
                  </a:lnTo>
                  <a:cubicBezTo>
                    <a:pt x="1117600" y="3441559"/>
                    <a:pt x="127000" y="3517759"/>
                    <a:pt x="127000" y="3517759"/>
                  </a:cubicBezTo>
                  <a:lnTo>
                    <a:pt x="0" y="3416159"/>
                  </a:lnTo>
                  <a:lnTo>
                    <a:pt x="0" y="0"/>
                  </a:lnTo>
                  <a:lnTo>
                    <a:pt x="4483608" y="0"/>
                  </a:lnTo>
                  <a:lnTo>
                    <a:pt x="4483608" y="3416159"/>
                  </a:lnTo>
                  <a:lnTo>
                    <a:pt x="12700" y="3416159"/>
                  </a:lnTo>
                  <a:lnTo>
                    <a:pt x="12700" y="3403459"/>
                  </a:lnTo>
                  <a:lnTo>
                    <a:pt x="4470908" y="3403459"/>
                  </a:lnTo>
                  <a:lnTo>
                    <a:pt x="4470908" y="12700"/>
                  </a:lnTo>
                  <a:lnTo>
                    <a:pt x="12700" y="12700"/>
                  </a:lnTo>
                  <a:lnTo>
                    <a:pt x="12700" y="3416159"/>
                  </a:lnTo>
                </a:path>
              </a:pathLst>
            </a:custGeom>
            <a:solidFill>
              <a:srgbClr val="394C60">
                <a:alpha val="9804"/>
              </a:srgbClr>
            </a:solidFill>
          </p:spPr>
        </p:sp>
        <p:sp>
          <p:nvSpPr>
            <p:cNvPr name="TextBox 13" id="13"/>
            <p:cNvSpPr txBox="true"/>
            <p:nvPr/>
          </p:nvSpPr>
          <p:spPr>
            <a:xfrm>
              <a:off x="0" y="-57150"/>
              <a:ext cx="4483608" cy="3473309"/>
            </a:xfrm>
            <a:prstGeom prst="rect">
              <a:avLst/>
            </a:prstGeom>
          </p:spPr>
          <p:txBody>
            <a:bodyPr anchor="t" rtlCol="false" tIns="203200" lIns="203200" bIns="203200" rIns="203200"/>
            <a:lstStyle/>
            <a:p>
              <a:pPr algn="ctr">
                <a:lnSpc>
                  <a:spcPts val="3499"/>
                </a:lnSpc>
              </a:pPr>
              <a:r>
                <a:rPr lang="en-US" sz="2499">
                  <a:solidFill>
                    <a:srgbClr val="000000"/>
                  </a:solidFill>
                  <a:latin typeface="Arimo"/>
                  <a:ea typeface="Arimo"/>
                  <a:cs typeface="Arimo"/>
                  <a:sym typeface="Arimo"/>
                </a:rPr>
                <a:t> bagging : reduces overfitting by aggregating predictions from multiple trees.</a:t>
              </a:r>
            </a:p>
          </p:txBody>
        </p:sp>
      </p:grpSp>
      <p:grpSp>
        <p:nvGrpSpPr>
          <p:cNvPr name="Group 14" id="14"/>
          <p:cNvGrpSpPr/>
          <p:nvPr/>
        </p:nvGrpSpPr>
        <p:grpSpPr>
          <a:xfrm rot="0">
            <a:off x="11102983" y="4083763"/>
            <a:ext cx="3362706" cy="2623786"/>
            <a:chOff x="0" y="0"/>
            <a:chExt cx="4483608" cy="3498382"/>
          </a:xfrm>
        </p:grpSpPr>
        <p:sp>
          <p:nvSpPr>
            <p:cNvPr name="Freeform 15" id="15"/>
            <p:cNvSpPr/>
            <p:nvPr/>
          </p:nvSpPr>
          <p:spPr>
            <a:xfrm flipH="false" flipV="false" rot="0">
              <a:off x="0" y="0"/>
              <a:ext cx="4483608" cy="3396782"/>
            </a:xfrm>
            <a:custGeom>
              <a:avLst/>
              <a:gdLst/>
              <a:ahLst/>
              <a:cxnLst/>
              <a:rect r="r" b="b" t="t" l="l"/>
              <a:pathLst>
                <a:path h="3396782" w="4483608">
                  <a:moveTo>
                    <a:pt x="0" y="0"/>
                  </a:moveTo>
                  <a:lnTo>
                    <a:pt x="4483608" y="0"/>
                  </a:lnTo>
                  <a:lnTo>
                    <a:pt x="4483608" y="3396782"/>
                  </a:lnTo>
                  <a:lnTo>
                    <a:pt x="0" y="3396782"/>
                  </a:lnTo>
                  <a:close/>
                </a:path>
              </a:pathLst>
            </a:custGeom>
            <a:solidFill>
              <a:srgbClr val="FDF9B4"/>
            </a:solidFill>
          </p:spPr>
        </p:sp>
        <p:sp>
          <p:nvSpPr>
            <p:cNvPr name="Freeform 16" id="16"/>
            <p:cNvSpPr/>
            <p:nvPr/>
          </p:nvSpPr>
          <p:spPr>
            <a:xfrm flipH="false" flipV="false" rot="0">
              <a:off x="0" y="0"/>
              <a:ext cx="4483608" cy="3498382"/>
            </a:xfrm>
            <a:custGeom>
              <a:avLst/>
              <a:gdLst/>
              <a:ahLst/>
              <a:cxnLst/>
              <a:rect r="r" b="b" t="t" l="l"/>
              <a:pathLst>
                <a:path h="3498382" w="4483608">
                  <a:moveTo>
                    <a:pt x="0" y="3396782"/>
                  </a:moveTo>
                  <a:lnTo>
                    <a:pt x="4483608" y="3396782"/>
                  </a:lnTo>
                  <a:lnTo>
                    <a:pt x="4356608" y="3498382"/>
                  </a:lnTo>
                  <a:cubicBezTo>
                    <a:pt x="4356608" y="3498382"/>
                    <a:pt x="3366008" y="3422182"/>
                    <a:pt x="3264408" y="3422182"/>
                  </a:cubicBezTo>
                  <a:lnTo>
                    <a:pt x="1219200" y="3422182"/>
                  </a:lnTo>
                  <a:cubicBezTo>
                    <a:pt x="1117600" y="3422182"/>
                    <a:pt x="127000" y="3498382"/>
                    <a:pt x="127000" y="3498382"/>
                  </a:cubicBezTo>
                  <a:lnTo>
                    <a:pt x="0" y="3396782"/>
                  </a:lnTo>
                  <a:lnTo>
                    <a:pt x="0" y="0"/>
                  </a:lnTo>
                  <a:lnTo>
                    <a:pt x="4483608" y="0"/>
                  </a:lnTo>
                  <a:lnTo>
                    <a:pt x="4483608" y="3396782"/>
                  </a:lnTo>
                  <a:lnTo>
                    <a:pt x="12700" y="3396782"/>
                  </a:lnTo>
                  <a:lnTo>
                    <a:pt x="12700" y="3384082"/>
                  </a:lnTo>
                  <a:lnTo>
                    <a:pt x="4470908" y="3384082"/>
                  </a:lnTo>
                  <a:lnTo>
                    <a:pt x="4470908" y="12700"/>
                  </a:lnTo>
                  <a:lnTo>
                    <a:pt x="12700" y="12700"/>
                  </a:lnTo>
                  <a:lnTo>
                    <a:pt x="12700" y="3396782"/>
                  </a:lnTo>
                </a:path>
              </a:pathLst>
            </a:custGeom>
            <a:solidFill>
              <a:srgbClr val="394C60">
                <a:alpha val="9804"/>
              </a:srgbClr>
            </a:solidFill>
          </p:spPr>
        </p:sp>
        <p:sp>
          <p:nvSpPr>
            <p:cNvPr name="TextBox 17" id="17"/>
            <p:cNvSpPr txBox="true"/>
            <p:nvPr/>
          </p:nvSpPr>
          <p:spPr>
            <a:xfrm>
              <a:off x="0" y="-57150"/>
              <a:ext cx="4483608" cy="3453932"/>
            </a:xfrm>
            <a:prstGeom prst="rect">
              <a:avLst/>
            </a:prstGeom>
          </p:spPr>
          <p:txBody>
            <a:bodyPr anchor="t" rtlCol="false" tIns="203200" lIns="203200" bIns="203200" rIns="203200"/>
            <a:lstStyle/>
            <a:p>
              <a:pPr algn="ctr">
                <a:lnSpc>
                  <a:spcPts val="3499"/>
                </a:lnSpc>
              </a:pPr>
              <a:r>
                <a:rPr lang="en-US" sz="2499">
                  <a:solidFill>
                    <a:srgbClr val="000000"/>
                  </a:solidFill>
                  <a:latin typeface="Arimo"/>
                  <a:ea typeface="Arimo"/>
                  <a:cs typeface="Arimo"/>
                  <a:sym typeface="Arimo"/>
                </a:rPr>
                <a:t> Voting Classifier: Combined predictions of multiple models.​</a:t>
              </a:r>
            </a:p>
          </p:txBody>
        </p:sp>
      </p:grpSp>
    </p:spTree>
  </p:cSld>
  <p:clrMapOvr>
    <a:masterClrMapping/>
  </p:clrMapOvr>
  <p:transition spd="med">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969526" y="371330"/>
            <a:ext cx="6083541" cy="5942734"/>
            <a:chOff x="0" y="0"/>
            <a:chExt cx="4828540" cy="4716780"/>
          </a:xfrm>
        </p:grpSpPr>
        <p:sp>
          <p:nvSpPr>
            <p:cNvPr name="Freeform 3" id="3"/>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2"/>
              <a:stretch>
                <a:fillRect l="-987" t="0" r="-45830" b="0"/>
              </a:stretch>
            </a:blipFill>
          </p:spPr>
        </p:sp>
      </p:grpSp>
      <p:sp>
        <p:nvSpPr>
          <p:cNvPr name="Freeform 4" id="4"/>
          <p:cNvSpPr/>
          <p:nvPr/>
        </p:nvSpPr>
        <p:spPr>
          <a:xfrm flipH="false" flipV="false" rot="10254220">
            <a:off x="6918827" y="-508174"/>
            <a:ext cx="2089534" cy="1759008"/>
          </a:xfrm>
          <a:custGeom>
            <a:avLst/>
            <a:gdLst/>
            <a:ahLst/>
            <a:cxnLst/>
            <a:rect r="r" b="b" t="t" l="l"/>
            <a:pathLst>
              <a:path h="1759008" w="2089534">
                <a:moveTo>
                  <a:pt x="0" y="0"/>
                </a:moveTo>
                <a:lnTo>
                  <a:pt x="2089534" y="0"/>
                </a:lnTo>
                <a:lnTo>
                  <a:pt x="2089534" y="1759008"/>
                </a:lnTo>
                <a:lnTo>
                  <a:pt x="0" y="17590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415573">
            <a:off x="10620957" y="8568991"/>
            <a:ext cx="2699969" cy="549812"/>
          </a:xfrm>
          <a:custGeom>
            <a:avLst/>
            <a:gdLst/>
            <a:ahLst/>
            <a:cxnLst/>
            <a:rect r="r" b="b" t="t" l="l"/>
            <a:pathLst>
              <a:path h="549812" w="2699969">
                <a:moveTo>
                  <a:pt x="0" y="0"/>
                </a:moveTo>
                <a:lnTo>
                  <a:pt x="2699969" y="0"/>
                </a:lnTo>
                <a:lnTo>
                  <a:pt x="2699969" y="549812"/>
                </a:lnTo>
                <a:lnTo>
                  <a:pt x="0" y="5498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892317" y="4181243"/>
            <a:ext cx="3519255" cy="2313940"/>
            <a:chOff x="0" y="0"/>
            <a:chExt cx="999790" cy="657371"/>
          </a:xfrm>
        </p:grpSpPr>
        <p:sp>
          <p:nvSpPr>
            <p:cNvPr name="Freeform 7" id="7"/>
            <p:cNvSpPr/>
            <p:nvPr/>
          </p:nvSpPr>
          <p:spPr>
            <a:xfrm flipH="false" flipV="false" rot="0">
              <a:off x="0" y="0"/>
              <a:ext cx="999790" cy="657371"/>
            </a:xfrm>
            <a:custGeom>
              <a:avLst/>
              <a:gdLst/>
              <a:ahLst/>
              <a:cxnLst/>
              <a:rect r="r" b="b" t="t" l="l"/>
              <a:pathLst>
                <a:path h="657371" w="999790">
                  <a:moveTo>
                    <a:pt x="43997" y="0"/>
                  </a:moveTo>
                  <a:lnTo>
                    <a:pt x="955793" y="0"/>
                  </a:lnTo>
                  <a:cubicBezTo>
                    <a:pt x="980092" y="0"/>
                    <a:pt x="999790" y="19698"/>
                    <a:pt x="999790" y="43997"/>
                  </a:cubicBezTo>
                  <a:lnTo>
                    <a:pt x="999790" y="613373"/>
                  </a:lnTo>
                  <a:cubicBezTo>
                    <a:pt x="999790" y="637672"/>
                    <a:pt x="980092" y="657371"/>
                    <a:pt x="955793" y="657371"/>
                  </a:cubicBezTo>
                  <a:lnTo>
                    <a:pt x="43997" y="657371"/>
                  </a:lnTo>
                  <a:cubicBezTo>
                    <a:pt x="19698" y="657371"/>
                    <a:pt x="0" y="637672"/>
                    <a:pt x="0" y="613373"/>
                  </a:cubicBezTo>
                  <a:lnTo>
                    <a:pt x="0" y="43997"/>
                  </a:lnTo>
                  <a:cubicBezTo>
                    <a:pt x="0" y="19698"/>
                    <a:pt x="19698" y="0"/>
                    <a:pt x="43997" y="0"/>
                  </a:cubicBezTo>
                  <a:close/>
                </a:path>
              </a:pathLst>
            </a:custGeom>
            <a:solidFill>
              <a:srgbClr val="146148"/>
            </a:solidFill>
          </p:spPr>
        </p:sp>
        <p:sp>
          <p:nvSpPr>
            <p:cNvPr name="TextBox 8" id="8"/>
            <p:cNvSpPr txBox="true"/>
            <p:nvPr/>
          </p:nvSpPr>
          <p:spPr>
            <a:xfrm>
              <a:off x="0" y="9525"/>
              <a:ext cx="999790" cy="647846"/>
            </a:xfrm>
            <a:prstGeom prst="rect">
              <a:avLst/>
            </a:prstGeom>
          </p:spPr>
          <p:txBody>
            <a:bodyPr anchor="ctr" rtlCol="false" tIns="50800" lIns="50800" bIns="50800" rIns="50800"/>
            <a:lstStyle/>
            <a:p>
              <a:pPr algn="ctr">
                <a:lnSpc>
                  <a:spcPts val="3570"/>
                </a:lnSpc>
              </a:pPr>
              <a:r>
                <a:rPr lang="en-US" sz="3000">
                  <a:solidFill>
                    <a:srgbClr val="FFFFFF"/>
                  </a:solidFill>
                  <a:latin typeface="Garet"/>
                  <a:ea typeface="Garet"/>
                  <a:cs typeface="Garet"/>
                  <a:sym typeface="Garet"/>
                </a:rPr>
                <a:t>Classification Accuracy: ~91%​</a:t>
              </a:r>
            </a:p>
          </p:txBody>
        </p:sp>
      </p:grpSp>
      <p:grpSp>
        <p:nvGrpSpPr>
          <p:cNvPr name="Group 9" id="9"/>
          <p:cNvGrpSpPr/>
          <p:nvPr/>
        </p:nvGrpSpPr>
        <p:grpSpPr>
          <a:xfrm rot="0">
            <a:off x="4547955" y="4181243"/>
            <a:ext cx="3650590" cy="2313940"/>
            <a:chOff x="0" y="0"/>
            <a:chExt cx="1037101" cy="657371"/>
          </a:xfrm>
        </p:grpSpPr>
        <p:sp>
          <p:nvSpPr>
            <p:cNvPr name="Freeform 10" id="10"/>
            <p:cNvSpPr/>
            <p:nvPr/>
          </p:nvSpPr>
          <p:spPr>
            <a:xfrm flipH="false" flipV="false" rot="0">
              <a:off x="0" y="0"/>
              <a:ext cx="1037101" cy="657371"/>
            </a:xfrm>
            <a:custGeom>
              <a:avLst/>
              <a:gdLst/>
              <a:ahLst/>
              <a:cxnLst/>
              <a:rect r="r" b="b" t="t" l="l"/>
              <a:pathLst>
                <a:path h="657371" w="1037101">
                  <a:moveTo>
                    <a:pt x="42415" y="0"/>
                  </a:moveTo>
                  <a:lnTo>
                    <a:pt x="994687" y="0"/>
                  </a:lnTo>
                  <a:cubicBezTo>
                    <a:pt x="1018112" y="0"/>
                    <a:pt x="1037101" y="18990"/>
                    <a:pt x="1037101" y="42415"/>
                  </a:cubicBezTo>
                  <a:lnTo>
                    <a:pt x="1037101" y="614956"/>
                  </a:lnTo>
                  <a:cubicBezTo>
                    <a:pt x="1037101" y="638381"/>
                    <a:pt x="1018112" y="657371"/>
                    <a:pt x="994687" y="657371"/>
                  </a:cubicBezTo>
                  <a:lnTo>
                    <a:pt x="42415" y="657371"/>
                  </a:lnTo>
                  <a:cubicBezTo>
                    <a:pt x="18990" y="657371"/>
                    <a:pt x="0" y="638381"/>
                    <a:pt x="0" y="614956"/>
                  </a:cubicBezTo>
                  <a:lnTo>
                    <a:pt x="0" y="42415"/>
                  </a:lnTo>
                  <a:cubicBezTo>
                    <a:pt x="0" y="18990"/>
                    <a:pt x="18990" y="0"/>
                    <a:pt x="42415" y="0"/>
                  </a:cubicBezTo>
                  <a:close/>
                </a:path>
              </a:pathLst>
            </a:custGeom>
            <a:solidFill>
              <a:srgbClr val="146148"/>
            </a:solidFill>
          </p:spPr>
        </p:sp>
        <p:sp>
          <p:nvSpPr>
            <p:cNvPr name="TextBox 11" id="11"/>
            <p:cNvSpPr txBox="true"/>
            <p:nvPr/>
          </p:nvSpPr>
          <p:spPr>
            <a:xfrm>
              <a:off x="0" y="9525"/>
              <a:ext cx="1037101" cy="647846"/>
            </a:xfrm>
            <a:prstGeom prst="rect">
              <a:avLst/>
            </a:prstGeom>
          </p:spPr>
          <p:txBody>
            <a:bodyPr anchor="ctr" rtlCol="false" tIns="50800" lIns="50800" bIns="50800" rIns="50800"/>
            <a:lstStyle/>
            <a:p>
              <a:pPr algn="ctr">
                <a:lnSpc>
                  <a:spcPts val="3570"/>
                </a:lnSpc>
              </a:pPr>
              <a:r>
                <a:rPr lang="en-US" sz="3000">
                  <a:solidFill>
                    <a:srgbClr val="FFFFFF"/>
                  </a:solidFill>
                  <a:latin typeface="Garet"/>
                  <a:ea typeface="Garet"/>
                  <a:cs typeface="Garet"/>
                  <a:sym typeface="Garet"/>
                </a:rPr>
                <a:t>MSE: 0.22</a:t>
              </a:r>
            </a:p>
          </p:txBody>
        </p:sp>
      </p:grpSp>
      <p:sp>
        <p:nvSpPr>
          <p:cNvPr name="TextBox 12" id="12"/>
          <p:cNvSpPr txBox="true"/>
          <p:nvPr/>
        </p:nvSpPr>
        <p:spPr>
          <a:xfrm rot="0">
            <a:off x="2602825" y="2645334"/>
            <a:ext cx="6617375" cy="1057275"/>
          </a:xfrm>
          <a:prstGeom prst="rect">
            <a:avLst/>
          </a:prstGeom>
        </p:spPr>
        <p:txBody>
          <a:bodyPr anchor="t" rtlCol="false" tIns="0" lIns="0" bIns="0" rIns="0">
            <a:spAutoFit/>
          </a:bodyPr>
          <a:lstStyle/>
          <a:p>
            <a:pPr algn="l">
              <a:lnSpc>
                <a:spcPts val="8399"/>
              </a:lnSpc>
            </a:pPr>
            <a:r>
              <a:rPr lang="en-US" sz="6999" b="true">
                <a:solidFill>
                  <a:srgbClr val="2E2C2B"/>
                </a:solidFill>
                <a:latin typeface="Garet Bold"/>
                <a:ea typeface="Garet Bold"/>
                <a:cs typeface="Garet Bold"/>
                <a:sym typeface="Garet Bold"/>
              </a:rPr>
              <a:t>Results​</a:t>
            </a:r>
          </a:p>
        </p:txBody>
      </p:sp>
      <p:sp>
        <p:nvSpPr>
          <p:cNvPr name="Freeform 13" id="13"/>
          <p:cNvSpPr/>
          <p:nvPr/>
        </p:nvSpPr>
        <p:spPr>
          <a:xfrm flipH="false" flipV="false" rot="9630936">
            <a:off x="15271915" y="-1205028"/>
            <a:ext cx="5416847" cy="6206803"/>
          </a:xfrm>
          <a:custGeom>
            <a:avLst/>
            <a:gdLst/>
            <a:ahLst/>
            <a:cxnLst/>
            <a:rect r="r" b="b" t="t" l="l"/>
            <a:pathLst>
              <a:path h="6206803" w="5416847">
                <a:moveTo>
                  <a:pt x="0" y="0"/>
                </a:moveTo>
                <a:lnTo>
                  <a:pt x="5416847" y="0"/>
                </a:lnTo>
                <a:lnTo>
                  <a:pt x="5416847" y="6206804"/>
                </a:lnTo>
                <a:lnTo>
                  <a:pt x="0" y="62068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892317" y="6971434"/>
            <a:ext cx="3519255" cy="2313940"/>
            <a:chOff x="0" y="0"/>
            <a:chExt cx="999790" cy="657371"/>
          </a:xfrm>
        </p:grpSpPr>
        <p:sp>
          <p:nvSpPr>
            <p:cNvPr name="Freeform 15" id="15"/>
            <p:cNvSpPr/>
            <p:nvPr/>
          </p:nvSpPr>
          <p:spPr>
            <a:xfrm flipH="false" flipV="false" rot="0">
              <a:off x="0" y="0"/>
              <a:ext cx="999790" cy="657371"/>
            </a:xfrm>
            <a:custGeom>
              <a:avLst/>
              <a:gdLst/>
              <a:ahLst/>
              <a:cxnLst/>
              <a:rect r="r" b="b" t="t" l="l"/>
              <a:pathLst>
                <a:path h="657371" w="999790">
                  <a:moveTo>
                    <a:pt x="43997" y="0"/>
                  </a:moveTo>
                  <a:lnTo>
                    <a:pt x="955793" y="0"/>
                  </a:lnTo>
                  <a:cubicBezTo>
                    <a:pt x="980092" y="0"/>
                    <a:pt x="999790" y="19698"/>
                    <a:pt x="999790" y="43997"/>
                  </a:cubicBezTo>
                  <a:lnTo>
                    <a:pt x="999790" y="613373"/>
                  </a:lnTo>
                  <a:cubicBezTo>
                    <a:pt x="999790" y="637672"/>
                    <a:pt x="980092" y="657371"/>
                    <a:pt x="955793" y="657371"/>
                  </a:cubicBezTo>
                  <a:lnTo>
                    <a:pt x="43997" y="657371"/>
                  </a:lnTo>
                  <a:cubicBezTo>
                    <a:pt x="19698" y="657371"/>
                    <a:pt x="0" y="637672"/>
                    <a:pt x="0" y="613373"/>
                  </a:cubicBezTo>
                  <a:lnTo>
                    <a:pt x="0" y="43997"/>
                  </a:lnTo>
                  <a:cubicBezTo>
                    <a:pt x="0" y="19698"/>
                    <a:pt x="19698" y="0"/>
                    <a:pt x="43997" y="0"/>
                  </a:cubicBezTo>
                  <a:close/>
                </a:path>
              </a:pathLst>
            </a:custGeom>
            <a:solidFill>
              <a:srgbClr val="146148"/>
            </a:solidFill>
          </p:spPr>
        </p:sp>
        <p:sp>
          <p:nvSpPr>
            <p:cNvPr name="TextBox 16" id="16"/>
            <p:cNvSpPr txBox="true"/>
            <p:nvPr/>
          </p:nvSpPr>
          <p:spPr>
            <a:xfrm>
              <a:off x="0" y="9525"/>
              <a:ext cx="999790" cy="647846"/>
            </a:xfrm>
            <a:prstGeom prst="rect">
              <a:avLst/>
            </a:prstGeom>
          </p:spPr>
          <p:txBody>
            <a:bodyPr anchor="ctr" rtlCol="false" tIns="50800" lIns="50800" bIns="50800" rIns="50800"/>
            <a:lstStyle/>
            <a:p>
              <a:pPr algn="ctr">
                <a:lnSpc>
                  <a:spcPts val="3570"/>
                </a:lnSpc>
              </a:pPr>
              <a:r>
                <a:rPr lang="en-US" sz="3000">
                  <a:solidFill>
                    <a:srgbClr val="FFFFFF"/>
                  </a:solidFill>
                  <a:latin typeface="Garet"/>
                  <a:ea typeface="Garet"/>
                  <a:cs typeface="Garet"/>
                  <a:sym typeface="Garet"/>
                </a:rPr>
                <a:t>RMSE: ~0.47</a:t>
              </a:r>
            </a:p>
          </p:txBody>
        </p:sp>
      </p:grpSp>
      <p:grpSp>
        <p:nvGrpSpPr>
          <p:cNvPr name="Group 17" id="17"/>
          <p:cNvGrpSpPr/>
          <p:nvPr/>
        </p:nvGrpSpPr>
        <p:grpSpPr>
          <a:xfrm rot="0">
            <a:off x="4613622" y="6971434"/>
            <a:ext cx="3519255" cy="2313940"/>
            <a:chOff x="0" y="0"/>
            <a:chExt cx="999790" cy="657371"/>
          </a:xfrm>
        </p:grpSpPr>
        <p:sp>
          <p:nvSpPr>
            <p:cNvPr name="Freeform 18" id="18"/>
            <p:cNvSpPr/>
            <p:nvPr/>
          </p:nvSpPr>
          <p:spPr>
            <a:xfrm flipH="false" flipV="false" rot="0">
              <a:off x="0" y="0"/>
              <a:ext cx="999790" cy="657371"/>
            </a:xfrm>
            <a:custGeom>
              <a:avLst/>
              <a:gdLst/>
              <a:ahLst/>
              <a:cxnLst/>
              <a:rect r="r" b="b" t="t" l="l"/>
              <a:pathLst>
                <a:path h="657371" w="999790">
                  <a:moveTo>
                    <a:pt x="43997" y="0"/>
                  </a:moveTo>
                  <a:lnTo>
                    <a:pt x="955793" y="0"/>
                  </a:lnTo>
                  <a:cubicBezTo>
                    <a:pt x="980092" y="0"/>
                    <a:pt x="999790" y="19698"/>
                    <a:pt x="999790" y="43997"/>
                  </a:cubicBezTo>
                  <a:lnTo>
                    <a:pt x="999790" y="613373"/>
                  </a:lnTo>
                  <a:cubicBezTo>
                    <a:pt x="999790" y="637672"/>
                    <a:pt x="980092" y="657371"/>
                    <a:pt x="955793" y="657371"/>
                  </a:cubicBezTo>
                  <a:lnTo>
                    <a:pt x="43997" y="657371"/>
                  </a:lnTo>
                  <a:cubicBezTo>
                    <a:pt x="19698" y="657371"/>
                    <a:pt x="0" y="637672"/>
                    <a:pt x="0" y="613373"/>
                  </a:cubicBezTo>
                  <a:lnTo>
                    <a:pt x="0" y="43997"/>
                  </a:lnTo>
                  <a:cubicBezTo>
                    <a:pt x="0" y="19698"/>
                    <a:pt x="19698" y="0"/>
                    <a:pt x="43997" y="0"/>
                  </a:cubicBezTo>
                  <a:close/>
                </a:path>
              </a:pathLst>
            </a:custGeom>
            <a:solidFill>
              <a:srgbClr val="146148"/>
            </a:solidFill>
          </p:spPr>
        </p:sp>
        <p:sp>
          <p:nvSpPr>
            <p:cNvPr name="TextBox 19" id="19"/>
            <p:cNvSpPr txBox="true"/>
            <p:nvPr/>
          </p:nvSpPr>
          <p:spPr>
            <a:xfrm>
              <a:off x="0" y="9525"/>
              <a:ext cx="999790" cy="647846"/>
            </a:xfrm>
            <a:prstGeom prst="rect">
              <a:avLst/>
            </a:prstGeom>
          </p:spPr>
          <p:txBody>
            <a:bodyPr anchor="ctr" rtlCol="false" tIns="50800" lIns="50800" bIns="50800" rIns="50800"/>
            <a:lstStyle/>
            <a:p>
              <a:pPr algn="ctr">
                <a:lnSpc>
                  <a:spcPts val="3570"/>
                </a:lnSpc>
              </a:pPr>
              <a:r>
                <a:rPr lang="en-US" sz="3000">
                  <a:solidFill>
                    <a:srgbClr val="FFFFFF"/>
                  </a:solidFill>
                  <a:latin typeface="Garet"/>
                  <a:ea typeface="Garet"/>
                  <a:cs typeface="Garet"/>
                  <a:sym typeface="Garet"/>
                </a:rPr>
                <a:t>MAE: ~0.23​</a:t>
              </a:r>
            </a:p>
          </p:txBody>
        </p:sp>
      </p:grpSp>
    </p:spTree>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DAGYVyu6TG0</dc:identifier>
  <dcterms:modified xsi:type="dcterms:W3CDTF">2011-08-01T06:04:30Z</dcterms:modified>
  <cp:revision>1</cp:revision>
  <dc:title>Earth's Atmosphere and Weather Education Presentation in Green Blue Flat Cartoon Style</dc:title>
</cp:coreProperties>
</file>